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5" r:id="rId5"/>
    <p:sldId id="266" r:id="rId6"/>
    <p:sldId id="267" r:id="rId7"/>
    <p:sldId id="272" r:id="rId8"/>
    <p:sldId id="270" r:id="rId9"/>
    <p:sldId id="271" r:id="rId10"/>
    <p:sldId id="275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C3F9-37C4-44DC-923A-D3BF0408F42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27D5-9BC5-43A3-8318-D170DD0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2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C3F9-37C4-44DC-923A-D3BF0408F42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27D5-9BC5-43A3-8318-D170DD0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5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C3F9-37C4-44DC-923A-D3BF0408F42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27D5-9BC5-43A3-8318-D170DD0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3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C3F9-37C4-44DC-923A-D3BF0408F42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27D5-9BC5-43A3-8318-D170DD0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C3F9-37C4-44DC-923A-D3BF0408F42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27D5-9BC5-43A3-8318-D170DD0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36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C3F9-37C4-44DC-923A-D3BF0408F42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27D5-9BC5-43A3-8318-D170DD0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8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C3F9-37C4-44DC-923A-D3BF0408F42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27D5-9BC5-43A3-8318-D170DD0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C3F9-37C4-44DC-923A-D3BF0408F42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27D5-9BC5-43A3-8318-D170DD0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3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C3F9-37C4-44DC-923A-D3BF0408F42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27D5-9BC5-43A3-8318-D170DD0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9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C3F9-37C4-44DC-923A-D3BF0408F42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27D5-9BC5-43A3-8318-D170DD0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7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C3F9-37C4-44DC-923A-D3BF0408F42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27D5-9BC5-43A3-8318-D170DD0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7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C3F9-37C4-44DC-923A-D3BF0408F42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27D5-9BC5-43A3-8318-D170DD0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800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Стратегии смыслового чтения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75252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8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848872" cy="45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FF0000"/>
                </a:solidFill>
              </a:rPr>
              <a:t>Таблица " толстых " и " тонких " вопросов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7" y="1196752"/>
            <a:ext cx="7992888" cy="364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8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12845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По ходу работы с таблицей в правую колонку записываются вопросы, требующие простого, односложного ответа. В левой колонке - вопросы, требующие подробного развернутого ответа. </a:t>
            </a:r>
          </a:p>
          <a:p>
            <a:r>
              <a:rPr lang="ru-RU" sz="2400" b="1" dirty="0" smtClean="0"/>
              <a:t>Учимся  определять уровень сложности вопроса – относить его к «толстым» или «тонким». Например, в конце каждого раздела имеются вопросы. Можно спросить:</a:t>
            </a:r>
          </a:p>
          <a:p>
            <a:r>
              <a:rPr lang="ru-RU" sz="2400" b="1" dirty="0" smtClean="0"/>
              <a:t>- Какие из них требуют односложного ответа?</a:t>
            </a:r>
          </a:p>
          <a:p>
            <a:r>
              <a:rPr lang="ru-RU" sz="2400" b="1" dirty="0" smtClean="0"/>
              <a:t>- Какие заставляют размышлять, анализировать?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Какие вопросы можно использовать для кроссвордов, или в игре «Умники и умницы»?</a:t>
            </a:r>
          </a:p>
          <a:p>
            <a:pPr marL="342900" indent="-342900">
              <a:buFontTx/>
              <a:buChar char="-"/>
            </a:pPr>
            <a:endParaRPr lang="ru-RU" sz="2400" b="1"/>
          </a:p>
          <a:p>
            <a:endParaRPr lang="ru-RU" sz="2400" b="1" dirty="0" smtClean="0"/>
          </a:p>
          <a:p>
            <a:r>
              <a:rPr lang="ru-RU" sz="2400" b="1" dirty="0" smtClean="0"/>
              <a:t> Работу с «тонкими» вопросами дети продолжают на творческом уровне, составляя кроссворды и сценарии игр.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363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1038"/>
            <a:ext cx="8208912" cy="130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Учитель\AppData\Local\Microsoft\Windows\Temporary Internet Files\Content.IE5\X84OCFFF\gif_preschool-026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51320"/>
            <a:ext cx="4392488" cy="48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3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Смысловое чтение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b="1" dirty="0" smtClean="0"/>
              <a:t>это  восприятия графически </a:t>
            </a:r>
          </a:p>
          <a:p>
            <a:pPr marL="109728" indent="0">
              <a:buNone/>
            </a:pPr>
            <a:r>
              <a:rPr lang="ru-RU" b="1" dirty="0" smtClean="0"/>
              <a:t>оформленной текстовой информации</a:t>
            </a:r>
          </a:p>
          <a:p>
            <a:pPr marL="109728" indent="0">
              <a:buNone/>
            </a:pPr>
            <a:r>
              <a:rPr lang="ru-RU" b="1" dirty="0" smtClean="0"/>
              <a:t> и ее переработка в личностно-смысловые установки в соответствии с коммуникативно-познавательной задачей.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07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Стратегии смыслового чтения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Стратегия – это некоторый способ приобретения, сохранения и использования информации, служащий достижению определенных целей в том смысле, что он должен привести к определенным результатам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97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Учебные стратегии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это набор действий, которые предпринимает обучающийся для того, чтобы облегчить обучение, сделать его эффективнее, результативнее, быстрее, приятнее, нацелить и приблизить деятельность учения к своим собственным целям. 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542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/>
              <a:t>З</a:t>
            </a:r>
            <a:r>
              <a:rPr lang="ru-RU" sz="3600" b="1" dirty="0" smtClean="0"/>
              <a:t>адания, формирующие навыки смыслового чтения, широко </a:t>
            </a:r>
            <a:r>
              <a:rPr lang="ru-RU" sz="3600" b="1" dirty="0" smtClean="0"/>
              <a:t>используются не только на уроках русского языка и литературы </a:t>
            </a:r>
            <a:r>
              <a:rPr lang="ru-RU" sz="3600" b="1" dirty="0" smtClean="0"/>
              <a:t>и при изучении других школьных предметов (иностранных языков, истории, обществознания,</a:t>
            </a:r>
          </a:p>
          <a:p>
            <a:pPr marL="0" indent="0">
              <a:buNone/>
            </a:pPr>
            <a:r>
              <a:rPr lang="ru-RU" sz="3600" b="1" dirty="0"/>
              <a:t>е</a:t>
            </a:r>
            <a:r>
              <a:rPr lang="ru-RU" sz="3600" b="1" dirty="0" smtClean="0"/>
              <a:t>стественно-научных дисциплин). 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Приводим подборку таких заданий, применимых на уроках русского языка: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4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1" cy="69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28592"/>
          </a:xfrm>
        </p:spPr>
        <p:txBody>
          <a:bodyPr/>
          <a:lstStyle/>
          <a:p>
            <a:r>
              <a:rPr lang="ru-RU" b="1" dirty="0" smtClean="0"/>
              <a:t>докажите, что предложенная вам информация является текстом;</a:t>
            </a:r>
          </a:p>
          <a:p>
            <a:r>
              <a:rPr lang="ru-RU" b="1" dirty="0" smtClean="0"/>
              <a:t>восстановите порядок следования абзацев;</a:t>
            </a:r>
          </a:p>
          <a:p>
            <a:r>
              <a:rPr lang="ru-RU" b="1" dirty="0" smtClean="0"/>
              <a:t>выделите в тексте все слова, помогающие раскрыть тему;</a:t>
            </a:r>
          </a:p>
          <a:p>
            <a:r>
              <a:rPr lang="ru-RU" b="1" dirty="0" smtClean="0"/>
              <a:t>определите </a:t>
            </a:r>
            <a:r>
              <a:rPr lang="ru-RU" b="1" dirty="0" err="1" smtClean="0"/>
              <a:t>микротемы</a:t>
            </a:r>
            <a:r>
              <a:rPr lang="ru-RU" b="1" dirty="0" smtClean="0"/>
              <a:t> текста;</a:t>
            </a:r>
          </a:p>
          <a:p>
            <a:r>
              <a:rPr lang="ru-RU" b="1" dirty="0" smtClean="0"/>
              <a:t>опираясь на контекст, восстановите пропущенные слова.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14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882047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3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622424"/>
              </p:ext>
            </p:extLst>
          </p:nvPr>
        </p:nvGraphicFramePr>
        <p:xfrm>
          <a:off x="611560" y="332656"/>
          <a:ext cx="7920880" cy="6331702"/>
        </p:xfrm>
        <a:graphic>
          <a:graphicData uri="http://schemas.openxmlformats.org/drawingml/2006/table">
            <a:tbl>
              <a:tblPr firstRow="1" firstCol="1" bandRow="1"/>
              <a:tblGrid>
                <a:gridCol w="424534"/>
                <a:gridCol w="2006474"/>
                <a:gridCol w="2567303"/>
                <a:gridCol w="2922569"/>
              </a:tblGrid>
              <a:tr h="679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Понимание – процесс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Понимание - результат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Примеры заданий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Способность прогнозировать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Предположение о дальнейшем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развитии мыслей, событий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1)Восстановите порядок расположения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предложений (абзацев) текста;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2)предположите, как будет развиваться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сюжет, прочитав начало истории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Способность дать словесный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эквивалент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Оригинальное по форме изложение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исходного содержания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1)Расскажите (сформулируйте) правило,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опираясь на схему (алгоритм, опорный конспект, кластер,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синквейн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2)сделайте сообщение по теме, взяв за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основу статью литературоведческого словаря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76" marR="442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0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68401"/>
              </p:ext>
            </p:extLst>
          </p:nvPr>
        </p:nvGraphicFramePr>
        <p:xfrm>
          <a:off x="611559" y="476672"/>
          <a:ext cx="8424936" cy="6105497"/>
        </p:xfrm>
        <a:graphic>
          <a:graphicData uri="http://schemas.openxmlformats.org/drawingml/2006/table">
            <a:tbl>
              <a:tblPr firstRow="1" firstCol="1" bandRow="1"/>
              <a:tblGrid>
                <a:gridCol w="451549"/>
                <a:gridCol w="2134158"/>
                <a:gridCol w="2730678"/>
                <a:gridCol w="3108551"/>
              </a:tblGrid>
              <a:tr h="1944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Согласование программ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Эффективное осуществление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совместной деятельности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1)Помогите однокласснику освоить новое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правило;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2)составьте таблицу тонких и толстых вопросов.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Решение проблем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Описание или осуществление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последовательности действий, ведущих к решению проблемного вопроса,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проблемной ситуации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1)Составьте план предложенного текста;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2)разработайте перечень терминов, необходимых для освещения темы.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Адекватное реагирование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Соотнесение различных, часто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противоречивых, мнений о каком-либо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объекте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1)Ознакомьтесь с противоположными оценками критиков;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2)опираясь на текст, оцените, насколько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Аргументированна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оценка критиков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26" marR="48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4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442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Стратегии смыслового чтения </vt:lpstr>
      <vt:lpstr>Смысловое чтение</vt:lpstr>
      <vt:lpstr>Стратегии смыслового чтения</vt:lpstr>
      <vt:lpstr>Учебные стратегии</vt:lpstr>
      <vt:lpstr>Презентация PowerPoint</vt:lpstr>
      <vt:lpstr>Задания</vt:lpstr>
      <vt:lpstr>Презентация PowerPoint</vt:lpstr>
      <vt:lpstr>Презентация PowerPoint</vt:lpstr>
      <vt:lpstr>Презентация PowerPoint</vt:lpstr>
      <vt:lpstr> Таблица " толстых " и " тонких " вопросов 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Стратегии смыслового чтения</dc:title>
  <dc:creator>RePack by Diakov</dc:creator>
  <cp:lastModifiedBy>Учитель</cp:lastModifiedBy>
  <cp:revision>19</cp:revision>
  <dcterms:created xsi:type="dcterms:W3CDTF">2016-12-21T16:03:01Z</dcterms:created>
  <dcterms:modified xsi:type="dcterms:W3CDTF">2016-12-22T09:47:02Z</dcterms:modified>
</cp:coreProperties>
</file>