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0" r:id="rId4"/>
    <p:sldId id="264" r:id="rId5"/>
    <p:sldId id="265" r:id="rId6"/>
    <p:sldId id="263" r:id="rId7"/>
    <p:sldId id="259" r:id="rId8"/>
    <p:sldId id="256" r:id="rId9"/>
    <p:sldId id="257" r:id="rId10"/>
    <p:sldId id="25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пирожные</c:v>
                </c:pt>
                <c:pt idx="1">
                  <c:v>конфеты</c:v>
                </c:pt>
                <c:pt idx="2">
                  <c:v>печенье</c:v>
                </c:pt>
                <c:pt idx="3">
                  <c:v>фрукты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22</c:v>
                </c:pt>
                <c:pt idx="1">
                  <c:v>27</c:v>
                </c:pt>
                <c:pt idx="2">
                  <c:v>9</c:v>
                </c:pt>
                <c:pt idx="3">
                  <c:v>16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пирожные</c:v>
                </c:pt>
                <c:pt idx="1">
                  <c:v>конфеты</c:v>
                </c:pt>
                <c:pt idx="2">
                  <c:v>печенье</c:v>
                </c:pt>
                <c:pt idx="3">
                  <c:v>фрукты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пирожные</c:v>
                </c:pt>
                <c:pt idx="1">
                  <c:v>конфеты</c:v>
                </c:pt>
                <c:pt idx="2">
                  <c:v>печенье</c:v>
                </c:pt>
                <c:pt idx="3">
                  <c:v>фрукты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6228608"/>
        <c:axId val="26228224"/>
      </c:barChart>
      <c:catAx>
        <c:axId val="26228608"/>
        <c:scaling>
          <c:orientation val="minMax"/>
        </c:scaling>
        <c:delete val="0"/>
        <c:axPos val="b"/>
        <c:majorTickMark val="out"/>
        <c:minorTickMark val="none"/>
        <c:tickLblPos val="nextTo"/>
        <c:crossAx val="26228224"/>
        <c:crosses val="autoZero"/>
        <c:auto val="1"/>
        <c:lblAlgn val="ctr"/>
        <c:lblOffset val="100"/>
        <c:noMultiLvlLbl val="0"/>
      </c:catAx>
      <c:valAx>
        <c:axId val="262282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62286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C5D51-2B04-4FFC-8837-9AA8BD048CA8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830296B-2159-4B2A-B126-2789228117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C5D51-2B04-4FFC-8837-9AA8BD048CA8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296B-2159-4B2A-B126-2789228117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C5D51-2B04-4FFC-8837-9AA8BD048CA8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296B-2159-4B2A-B126-2789228117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C5D51-2B04-4FFC-8837-9AA8BD048CA8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296B-2159-4B2A-B126-2789228117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C5D51-2B04-4FFC-8837-9AA8BD048CA8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30296B-2159-4B2A-B126-2789228117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C5D51-2B04-4FFC-8837-9AA8BD048CA8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296B-2159-4B2A-B126-2789228117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C5D51-2B04-4FFC-8837-9AA8BD048CA8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296B-2159-4B2A-B126-2789228117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C5D51-2B04-4FFC-8837-9AA8BD048CA8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296B-2159-4B2A-B126-2789228117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C5D51-2B04-4FFC-8837-9AA8BD048CA8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296B-2159-4B2A-B126-2789228117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C5D51-2B04-4FFC-8837-9AA8BD048CA8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296B-2159-4B2A-B126-2789228117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C5D51-2B04-4FFC-8837-9AA8BD048CA8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30296B-2159-4B2A-B126-2789228117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7EC5D51-2B04-4FFC-8837-9AA8BD048CA8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830296B-2159-4B2A-B126-2789228117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Кафедра точных наук</a:t>
            </a:r>
          </a:p>
          <a:p>
            <a:pPr algn="r"/>
            <a:r>
              <a:rPr lang="ru-RU" dirty="0" smtClean="0"/>
              <a:t>22.12.2016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Семинар-практикум «Формирование метапредметных результатов образования»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6906716"/>
              </p:ext>
            </p:extLst>
          </p:nvPr>
        </p:nvGraphicFramePr>
        <p:xfrm>
          <a:off x="457200" y="692696"/>
          <a:ext cx="8229600" cy="5433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0676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Познавательные УУД включают в себя: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Общеучебные действия</a:t>
            </a:r>
          </a:p>
          <a:p>
            <a:r>
              <a:rPr lang="ru-RU" dirty="0" smtClean="0"/>
              <a:t>Логические учебные действия</a:t>
            </a:r>
          </a:p>
          <a:p>
            <a:r>
              <a:rPr lang="ru-RU" dirty="0" smtClean="0"/>
              <a:t>Постановка и решение проблемы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Познавательные УУД. </a:t>
            </a:r>
            <a:br>
              <a:rPr lang="ru-RU" dirty="0" smtClean="0"/>
            </a:br>
            <a:r>
              <a:rPr lang="ru-RU" dirty="0" smtClean="0"/>
              <a:t>Примеры типовых задач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Задачи и проекты на выстраивание стратегии поиска решения задач;</a:t>
            </a:r>
          </a:p>
          <a:p>
            <a:r>
              <a:rPr lang="ru-RU" dirty="0" smtClean="0"/>
              <a:t>Задачи на проекты и сериацию, сравнение, оценивание;</a:t>
            </a:r>
          </a:p>
          <a:p>
            <a:r>
              <a:rPr lang="ru-RU" dirty="0" smtClean="0"/>
              <a:t>Задачи и проекты на проведение теоретического исследования;</a:t>
            </a:r>
          </a:p>
          <a:p>
            <a:r>
              <a:rPr lang="ru-RU" dirty="0" smtClean="0"/>
              <a:t>Задачи на смысловое чтение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на выдвижение гипотезы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5 класс. </a:t>
            </a:r>
          </a:p>
          <a:p>
            <a:r>
              <a:rPr lang="ru-RU" dirty="0" smtClean="0"/>
              <a:t>Тема: «Умножение и деление десятичной дроби на натуральное число».</a:t>
            </a:r>
          </a:p>
          <a:p>
            <a:pPr>
              <a:buNone/>
            </a:pPr>
            <a:r>
              <a:rPr lang="ru-RU" dirty="0" smtClean="0"/>
              <a:t>     Задумайте десятичную дробь. Умножьте ее на 2. Произведение умножьте на 5. В полученной дроби перенесите запятую на один знак влево. Получится задуманное число. Почему?</a:t>
            </a:r>
          </a:p>
          <a:p>
            <a:r>
              <a:rPr lang="ru-RU" dirty="0" smtClean="0"/>
              <a:t>Тема «Площади».</a:t>
            </a:r>
          </a:p>
          <a:p>
            <a:pPr>
              <a:buNone/>
            </a:pPr>
            <a:r>
              <a:rPr lang="ru-RU" dirty="0" smtClean="0"/>
              <a:t>     Учитель показывает учащимся прямоугольник со сторонами 1м и 1см и квадрат со стороной 1 дм, вырезанные из бумаги, и спрашивает: «Площадь какой фигуры больше?»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Задание на выдвижение гипотезы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5 класс. </a:t>
            </a:r>
          </a:p>
          <a:p>
            <a:r>
              <a:rPr lang="ru-RU" dirty="0" smtClean="0"/>
              <a:t>Тема</a:t>
            </a:r>
            <a:r>
              <a:rPr lang="ru-RU" dirty="0" smtClean="0"/>
              <a:t>:</a:t>
            </a:r>
            <a:r>
              <a:rPr lang="en-US" dirty="0" smtClean="0"/>
              <a:t> </a:t>
            </a:r>
            <a:r>
              <a:rPr lang="ru-RU" dirty="0" smtClean="0"/>
              <a:t>«Объем </a:t>
            </a:r>
            <a:r>
              <a:rPr lang="ru-RU" dirty="0" smtClean="0"/>
              <a:t>прямоугольного параллелепипеда»</a:t>
            </a:r>
          </a:p>
          <a:p>
            <a:pPr>
              <a:buNone/>
            </a:pPr>
            <a:r>
              <a:rPr lang="ru-RU" dirty="0" smtClean="0"/>
              <a:t>    В бак кубической формы с ребром 1 м выливают ведро воды (10л). Какой высоты будет слой воды в баке? Выскажите свои предположения и проверьте их с помощью вычислений.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Задачи с недостатком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Из серебра можно изготовить тончайшую проволоку, 1,8 км которой весят 1 г. из 1 г платины можно сделать проволоку длиной 60 км. Сможет ли каждый из вас удержать в руке моток серебряной или платиновой проволоки такой длины, что ее можно было бы протянуть до Луны? </a:t>
            </a:r>
            <a:endParaRPr lang="ru-RU" dirty="0"/>
          </a:p>
        </p:txBody>
      </p:sp>
      <p:pic>
        <p:nvPicPr>
          <p:cNvPr id="4" name="Рисунок 3" descr="http://fxstock.ru/uploads/2015-07/1435986963_Noch-goluboiy-luny-opusti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4077072"/>
            <a:ext cx="3240360" cy="2370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Обязательные умения: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Умеет строить таблицу и столбчатые диаграммы по </a:t>
            </a:r>
            <a:r>
              <a:rPr lang="ru-RU" smtClean="0"/>
              <a:t>заданной информации;</a:t>
            </a:r>
          </a:p>
          <a:p>
            <a:r>
              <a:rPr lang="ru-RU" dirty="0" smtClean="0"/>
              <a:t>Умеет извлекать информацию из таблицы, отвечать на вопросы по таблице;</a:t>
            </a:r>
          </a:p>
          <a:p>
            <a:r>
              <a:rPr lang="ru-RU" dirty="0" smtClean="0"/>
              <a:t>Умеет извлекать информацию из столбчатой диаграммы,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>
                <a:solidFill>
                  <a:prstClr val="black"/>
                </a:solidFill>
              </a:rPr>
              <a:t>отвечать на вопросы по </a:t>
            </a:r>
            <a:r>
              <a:rPr lang="ru-RU" dirty="0" smtClean="0">
                <a:solidFill>
                  <a:prstClr val="black"/>
                </a:solidFill>
              </a:rPr>
              <a:t>диаграмме;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025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Учащимся предлагается текст из учебника «Математика-5 </a:t>
            </a:r>
            <a:r>
              <a:rPr lang="ru-RU" sz="3200" dirty="0" err="1" smtClean="0"/>
              <a:t>кл</a:t>
            </a:r>
            <a:r>
              <a:rPr lang="ru-RU" sz="3200" dirty="0" smtClean="0"/>
              <a:t>.»</a:t>
            </a:r>
            <a:endParaRPr lang="ru-RU" sz="32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Для новогоднего вечера пятиклассники решили купить что-нибудь вкусное. Оказалось, что единого мнения на этот счёт нет. Тогда предложили всем ответить на вопрос: «Что ты любишь больше всего: пирожные, конфеты, печенье или фрукты? Сначала они все ответы записывали, но быстро сообразили, что такая форма представления информации неудобна: записи слишком громоздки. Тогда они составили таблицу, где каждый отметил соответствующую строку.</a:t>
            </a:r>
          </a:p>
          <a:p>
            <a:pPr marL="0" indent="0">
              <a:buNone/>
            </a:pPr>
            <a:endParaRPr lang="ru-RU" sz="24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963003"/>
              </p:ext>
            </p:extLst>
          </p:nvPr>
        </p:nvGraphicFramePr>
        <p:xfrm>
          <a:off x="1403648" y="4221088"/>
          <a:ext cx="6096000" cy="256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451182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Сладости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Подсчёт голосов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пирожные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/////////////////////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конфеты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//////////////////////////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печенье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/////////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фрукты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////////////////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711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354162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Данные, составленные ребятами в виде таблицы можно представить в виде диаграммы. Отразите результаты опроса на столбчатой диаграмме. Воспользуйтесь </a:t>
            </a:r>
            <a:r>
              <a:rPr lang="ru-RU" sz="2800" u="sng" dirty="0" smtClean="0"/>
              <a:t>планом</a:t>
            </a:r>
            <a:r>
              <a:rPr lang="ru-RU" sz="2800" dirty="0" smtClean="0"/>
              <a:t>:</a:t>
            </a:r>
            <a:endParaRPr lang="ru-RU" sz="28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>
          <a:xfrm>
            <a:off x="914400" y="1700808"/>
            <a:ext cx="7772400" cy="43189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800" dirty="0" smtClean="0"/>
              <a:t>1. Постройте прямой угол, отметьте оси: по горизонтали – сладости, по вертикали -  количество голосов.</a:t>
            </a:r>
          </a:p>
          <a:p>
            <a:pPr marL="0" indent="0">
              <a:buNone/>
            </a:pPr>
            <a:r>
              <a:rPr lang="ru-RU" sz="2800" dirty="0" smtClean="0"/>
              <a:t>2. Выберите единицы по осям.</a:t>
            </a:r>
          </a:p>
          <a:p>
            <a:pPr marL="0" indent="0">
              <a:buNone/>
            </a:pPr>
            <a:r>
              <a:rPr lang="ru-RU" sz="2800" dirty="0" smtClean="0"/>
              <a:t>3. Возьмите ширину столбика, равную одной клетке.</a:t>
            </a:r>
          </a:p>
          <a:p>
            <a:pPr marL="0" indent="0">
              <a:buNone/>
            </a:pPr>
            <a:r>
              <a:rPr lang="ru-RU" sz="2800" dirty="0" smtClean="0"/>
              <a:t>4. Для каждой сладости постройте столбик в соответствии с голосами.</a:t>
            </a:r>
          </a:p>
          <a:p>
            <a:pPr marL="0" indent="0">
              <a:buNone/>
            </a:pPr>
            <a:r>
              <a:rPr lang="ru-RU" sz="2800" dirty="0" smtClean="0"/>
              <a:t>5. Сделайте вывод по диаграмме.</a:t>
            </a:r>
          </a:p>
          <a:p>
            <a:pPr marL="0" indent="0">
              <a:buNone/>
            </a:pPr>
            <a:r>
              <a:rPr lang="ru-RU" sz="2800" dirty="0" smtClean="0"/>
              <a:t>6. Придумайте 2 вопроса по данной диаграмме.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3605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97</TotalTime>
  <Words>466</Words>
  <Application>Microsoft Office PowerPoint</Application>
  <PresentationFormat>Экран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Справедливость</vt:lpstr>
      <vt:lpstr>Семинар-практикум «Формирование метапредметных результатов образования»</vt:lpstr>
      <vt:lpstr>Познавательные УУД включают в себя:</vt:lpstr>
      <vt:lpstr>Познавательные УУД.  Примеры типовых задач</vt:lpstr>
      <vt:lpstr>Задание на выдвижение гипотезы</vt:lpstr>
      <vt:lpstr>Задание на выдвижение гипотезы</vt:lpstr>
      <vt:lpstr>Задачи с недостатком информации</vt:lpstr>
      <vt:lpstr>Обязательные умения:</vt:lpstr>
      <vt:lpstr>Учащимся предлагается текст из учебника «Математика-5 кл.»</vt:lpstr>
      <vt:lpstr>Данные, составленные ребятами в виде таблицы можно представить в виде диаграммы. Отразите результаты опроса на столбчатой диаграмме. Воспользуйтесь планом: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Учащимся предлагается текст из учебника математика-5 кл.</dc:title>
  <dc:creator>Igor</dc:creator>
  <cp:lastModifiedBy>Ирина Константиновна Падерина</cp:lastModifiedBy>
  <cp:revision>13</cp:revision>
  <dcterms:created xsi:type="dcterms:W3CDTF">2016-12-20T17:48:30Z</dcterms:created>
  <dcterms:modified xsi:type="dcterms:W3CDTF">2016-12-22T11:04:36Z</dcterms:modified>
</cp:coreProperties>
</file>