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68" r:id="rId4"/>
    <p:sldId id="258" r:id="rId5"/>
    <p:sldId id="261" r:id="rId6"/>
    <p:sldId id="262" r:id="rId7"/>
    <p:sldId id="264" r:id="rId8"/>
    <p:sldId id="265" r:id="rId9"/>
    <p:sldId id="267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54" autoAdjust="0"/>
  </p:normalViewPr>
  <p:slideViewPr>
    <p:cSldViewPr>
      <p:cViewPr varScale="1">
        <p:scale>
          <a:sx n="65" d="100"/>
          <a:sy n="65" d="100"/>
        </p:scale>
        <p:origin x="-120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рямоугольник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Скругленный прямоугольник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Содержимое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Прямоугольник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Скругленный прямоугольник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Прямоугольник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Прямоугольник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Содержимое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Содержимое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Скругленный прямоугольник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оугольник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Скругленный прямоугольник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31.03.2015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428860" y="4429132"/>
            <a:ext cx="6400800" cy="1600200"/>
          </a:xfrm>
        </p:spPr>
        <p:txBody>
          <a:bodyPr/>
          <a:lstStyle/>
          <a:p>
            <a:r>
              <a:rPr lang="ru-RU" dirty="0" err="1" smtClean="0"/>
              <a:t>Сунцова</a:t>
            </a:r>
            <a:r>
              <a:rPr lang="ru-RU" dirty="0" smtClean="0"/>
              <a:t> Елена Алексеевна,</a:t>
            </a:r>
          </a:p>
          <a:p>
            <a:r>
              <a:rPr lang="ru-RU" dirty="0" smtClean="0"/>
              <a:t>заместитель директора по УВР </a:t>
            </a:r>
          </a:p>
          <a:p>
            <a:r>
              <a:rPr lang="ru-RU" dirty="0" smtClean="0"/>
              <a:t>МКОУ гимназии г.Слободского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Концепция празднования</a:t>
            </a:r>
            <a:br>
              <a:rPr lang="ru-RU" dirty="0" smtClean="0"/>
            </a:br>
            <a:r>
              <a:rPr lang="ru-RU" dirty="0" smtClean="0"/>
              <a:t>25-летнего юбилея гимназии</a:t>
            </a: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85720" y="214290"/>
            <a:ext cx="7772400" cy="1143000"/>
          </a:xfrm>
        </p:spPr>
        <p:txBody>
          <a:bodyPr/>
          <a:lstStyle/>
          <a:p>
            <a:pPr algn="ctr"/>
            <a:r>
              <a:rPr lang="ru-RU" b="1" dirty="0" smtClean="0"/>
              <a:t>1991 год – открытие гимназии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1142976" y="1357298"/>
            <a:ext cx="7758138" cy="4305312"/>
          </a:xfrm>
        </p:spPr>
        <p:txBody>
          <a:bodyPr/>
          <a:lstStyle/>
          <a:p>
            <a:r>
              <a:rPr lang="ru-RU" dirty="0" smtClean="0">
                <a:cs typeface="Arial" pitchFamily="34" charset="0"/>
              </a:rPr>
              <a:t>1991 г - принято решение об открытии в городе Слободском </a:t>
            </a:r>
            <a:r>
              <a:rPr lang="ru-RU" dirty="0" smtClean="0">
                <a:solidFill>
                  <a:srgbClr val="FF0000"/>
                </a:solidFill>
                <a:cs typeface="Arial" pitchFamily="34" charset="0"/>
              </a:rPr>
              <a:t>гимназии.</a:t>
            </a:r>
          </a:p>
          <a:p>
            <a:r>
              <a:rPr lang="ru-RU" dirty="0" smtClean="0">
                <a:cs typeface="Arial" pitchFamily="34" charset="0"/>
              </a:rPr>
              <a:t> Гимназия размещена в здании по адресу: улице Ленина,77. Это бывший купеческий дом, купленный </a:t>
            </a:r>
            <a:r>
              <a:rPr lang="ru-RU" dirty="0" err="1" smtClean="0">
                <a:cs typeface="Arial" pitchFamily="34" charset="0"/>
              </a:rPr>
              <a:t>Анфилатовским</a:t>
            </a:r>
            <a:r>
              <a:rPr lang="ru-RU" dirty="0" smtClean="0">
                <a:cs typeface="Arial" pitchFamily="34" charset="0"/>
              </a:rPr>
              <a:t> банком в 1859 году для женской гимназии .</a:t>
            </a:r>
            <a:endParaRPr lang="ru-RU" dirty="0"/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571472" y="3786190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b="1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2016</a:t>
            </a:r>
            <a:r>
              <a:rPr kumimoji="0" lang="ru-RU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год –</a:t>
            </a:r>
            <a:r>
              <a:rPr kumimoji="0" lang="ru-RU" sz="4000" b="1" i="0" u="none" strike="noStrike" kern="1200" cap="none" spc="0" normalizeH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гимназии 25 лет 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Ключевое дело года</a:t>
            </a:r>
            <a:endParaRPr lang="ru-RU" b="1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42910" y="2547938"/>
            <a:ext cx="7851803" cy="2238384"/>
          </a:xfrm>
        </p:spPr>
        <p:txBody>
          <a:bodyPr>
            <a:normAutofit fontScale="85000" lnSpcReduction="10000"/>
          </a:bodyPr>
          <a:lstStyle/>
          <a:p>
            <a:r>
              <a:rPr lang="ru-RU" sz="3600" b="1" dirty="0" smtClean="0">
                <a:solidFill>
                  <a:srgbClr val="FF0000"/>
                </a:solidFill>
              </a:rPr>
              <a:t>Торжественный концерт, посвященный </a:t>
            </a:r>
          </a:p>
          <a:p>
            <a:r>
              <a:rPr lang="ru-RU" sz="3600" b="1" dirty="0" smtClean="0">
                <a:solidFill>
                  <a:srgbClr val="FF0000"/>
                </a:solidFill>
              </a:rPr>
              <a:t>25-летнему юбилею гимназии</a:t>
            </a:r>
          </a:p>
          <a:p>
            <a:endParaRPr lang="ru-RU" sz="3600" b="1" dirty="0" smtClean="0"/>
          </a:p>
          <a:p>
            <a:r>
              <a:rPr lang="ru-RU" sz="3600" b="1" dirty="0" smtClean="0">
                <a:solidFill>
                  <a:srgbClr val="FF0000"/>
                </a:solidFill>
              </a:rPr>
              <a:t>Дата: «06» февраля 2016года (суббота)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5786" y="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ru-RU" dirty="0" smtClean="0">
                <a:solidFill>
                  <a:srgbClr val="FF0000"/>
                </a:solidFill>
              </a:rPr>
              <a:t> 2015-2016 учебный год - юбилейный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928662" y="1785926"/>
            <a:ext cx="7772400" cy="4572000"/>
          </a:xfrm>
        </p:spPr>
        <p:txBody>
          <a:bodyPr>
            <a:normAutofit lnSpcReduction="10000"/>
          </a:bodyPr>
          <a:lstStyle/>
          <a:p>
            <a:pPr marL="514350" indent="-514350">
              <a:buNone/>
            </a:pPr>
            <a:r>
              <a:rPr lang="ru-RU" b="1" dirty="0" smtClean="0"/>
              <a:t>Девиз: </a:t>
            </a:r>
            <a:r>
              <a:rPr lang="ru-RU" b="1" i="1" dirty="0" smtClean="0">
                <a:solidFill>
                  <a:srgbClr val="FF0000"/>
                </a:solidFill>
              </a:rPr>
              <a:t>Это гордое имя – Учитель</a:t>
            </a:r>
          </a:p>
          <a:p>
            <a:pPr marL="514350" indent="-514350">
              <a:buNone/>
            </a:pPr>
            <a:r>
              <a:rPr lang="ru-RU" dirty="0" smtClean="0"/>
              <a:t>События:</a:t>
            </a:r>
          </a:p>
          <a:p>
            <a:pPr marL="514350" indent="-514350"/>
            <a:r>
              <a:rPr lang="ru-RU" dirty="0" smtClean="0"/>
              <a:t>День знаний</a:t>
            </a:r>
          </a:p>
          <a:p>
            <a:pPr marL="514350" indent="-514350"/>
            <a:r>
              <a:rPr lang="ru-RU" dirty="0" smtClean="0"/>
              <a:t>День ветеранов педагогического труда (1октября)</a:t>
            </a:r>
          </a:p>
          <a:p>
            <a:pPr marL="514350" indent="-514350"/>
            <a:r>
              <a:rPr lang="ru-RU" dirty="0" smtClean="0"/>
              <a:t>Концерт-поздравление к Дню Учителю</a:t>
            </a:r>
          </a:p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None/>
            </a:pPr>
            <a:r>
              <a:rPr lang="ru-RU" b="1" dirty="0" smtClean="0"/>
              <a:t>Ключевое дело: </a:t>
            </a:r>
          </a:p>
          <a:p>
            <a:pPr marL="514350" indent="-514350">
              <a:buNone/>
            </a:pPr>
            <a:r>
              <a:rPr lang="ru-RU" b="1" dirty="0" smtClean="0"/>
              <a:t>Открытие галереи Учительской славы, </a:t>
            </a:r>
          </a:p>
          <a:p>
            <a:pPr marL="514350" indent="-514350">
              <a:buNone/>
            </a:pPr>
            <a:r>
              <a:rPr lang="ru-RU" b="1" dirty="0" smtClean="0"/>
              <a:t>монтаж видеофильма об учителях гимназии</a:t>
            </a:r>
          </a:p>
          <a:p>
            <a:pPr marL="514350" indent="-514350">
              <a:buAutoNum type="arabicPeriod"/>
            </a:pPr>
            <a:endParaRPr lang="ru-RU" dirty="0"/>
          </a:p>
        </p:txBody>
      </p:sp>
      <p:sp>
        <p:nvSpPr>
          <p:cNvPr id="4" name="Заголовок 3"/>
          <p:cNvSpPr txBox="1">
            <a:spLocks/>
          </p:cNvSpPr>
          <p:nvPr/>
        </p:nvSpPr>
        <p:spPr>
          <a:xfrm>
            <a:off x="1000100" y="1071546"/>
            <a:ext cx="7772400" cy="1143000"/>
          </a:xfrm>
          <a:prstGeom prst="rect">
            <a:avLst/>
          </a:prstGeom>
        </p:spPr>
        <p:txBody>
          <a:bodyPr bIns="91440" anchor="b" anchorCtr="0">
            <a:normAutofit fontScale="90000" lnSpcReduction="10000"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b="1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1</a:t>
            </a:r>
            <a:r>
              <a:rPr kumimoji="0" lang="ru-RU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триместр – сентябрь-ноябрь</a:t>
            </a:r>
            <a:br>
              <a:rPr kumimoji="0" lang="ru-RU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928662" y="1285860"/>
            <a:ext cx="7772400" cy="4572000"/>
          </a:xfrm>
        </p:spPr>
        <p:txBody>
          <a:bodyPr>
            <a:normAutofit fontScale="70000" lnSpcReduction="20000"/>
          </a:bodyPr>
          <a:lstStyle/>
          <a:p>
            <a:pPr marL="514350" indent="-514350">
              <a:buNone/>
            </a:pPr>
            <a:endParaRPr lang="ru-RU" b="1" dirty="0" smtClean="0"/>
          </a:p>
          <a:p>
            <a:pPr marL="514350" indent="-514350">
              <a:buNone/>
            </a:pPr>
            <a:r>
              <a:rPr lang="ru-RU" sz="3400" b="1" dirty="0" smtClean="0"/>
              <a:t>Девиз: </a:t>
            </a:r>
            <a:r>
              <a:rPr lang="ru-RU" sz="3400" b="1" i="1" dirty="0" smtClean="0">
                <a:solidFill>
                  <a:srgbClr val="FF0000"/>
                </a:solidFill>
              </a:rPr>
              <a:t>Наши лучшие друзья - родители</a:t>
            </a:r>
            <a:endParaRPr lang="ru-RU" sz="3400" i="1" dirty="0" smtClean="0">
              <a:solidFill>
                <a:srgbClr val="FF0000"/>
              </a:solidFill>
            </a:endParaRPr>
          </a:p>
          <a:p>
            <a:pPr marL="514350" indent="-514350">
              <a:buNone/>
            </a:pPr>
            <a:r>
              <a:rPr lang="ru-RU" dirty="0" smtClean="0"/>
              <a:t>События:</a:t>
            </a:r>
          </a:p>
          <a:p>
            <a:pPr marL="514350" indent="-514350"/>
            <a:r>
              <a:rPr lang="ru-RU" dirty="0" smtClean="0"/>
              <a:t>Рождественские образовательные чтения</a:t>
            </a:r>
          </a:p>
          <a:p>
            <a:pPr marL="514350" indent="-514350"/>
            <a:r>
              <a:rPr lang="ru-RU" dirty="0" smtClean="0"/>
              <a:t>Походы выходного дня классов совместно с родителями</a:t>
            </a:r>
          </a:p>
          <a:p>
            <a:pPr marL="514350" indent="-514350"/>
            <a:r>
              <a:rPr lang="ru-RU" dirty="0" smtClean="0"/>
              <a:t>Встречи с родителями гимназистов– известными жителями Слободского</a:t>
            </a:r>
          </a:p>
          <a:p>
            <a:pPr marL="514350" indent="-514350"/>
            <a:r>
              <a:rPr lang="ru-RU" dirty="0" smtClean="0"/>
              <a:t>Научно-практическая конференция исследовательских и творческих работ к юбилею гимназии</a:t>
            </a:r>
          </a:p>
          <a:p>
            <a:pPr marL="514350" indent="-514350"/>
            <a:r>
              <a:rPr lang="ru-RU" dirty="0" smtClean="0"/>
              <a:t>Проект классов совместно с родителями </a:t>
            </a:r>
          </a:p>
          <a:p>
            <a:pPr marL="514350" indent="-514350">
              <a:buNone/>
            </a:pPr>
            <a:r>
              <a:rPr lang="ru-RU" dirty="0" smtClean="0"/>
              <a:t>        «Копилка добрых дел»</a:t>
            </a:r>
          </a:p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None/>
            </a:pPr>
            <a:r>
              <a:rPr lang="ru-RU" b="1" dirty="0" smtClean="0"/>
              <a:t>Ключевое дело: </a:t>
            </a:r>
          </a:p>
          <a:p>
            <a:pPr marL="514350" indent="-514350">
              <a:buNone/>
            </a:pPr>
            <a:r>
              <a:rPr lang="ru-RU" b="1" dirty="0" smtClean="0"/>
              <a:t>        Выборы Президента гимназического самоуправления </a:t>
            </a:r>
          </a:p>
          <a:p>
            <a:pPr marL="514350" indent="-514350">
              <a:buNone/>
            </a:pPr>
            <a:r>
              <a:rPr lang="ru-RU" b="1" dirty="0" smtClean="0"/>
              <a:t>        День открытых дверей для родителей гимназистов</a:t>
            </a:r>
          </a:p>
          <a:p>
            <a:pPr marL="514350" indent="-514350">
              <a:buAutoNum type="arabicPeriod"/>
            </a:pPr>
            <a:endParaRPr lang="ru-RU" dirty="0"/>
          </a:p>
        </p:txBody>
      </p:sp>
      <p:sp>
        <p:nvSpPr>
          <p:cNvPr id="5" name="Заголовок 3"/>
          <p:cNvSpPr>
            <a:spLocks noGrp="1"/>
          </p:cNvSpPr>
          <p:nvPr>
            <p:ph type="title"/>
          </p:nvPr>
        </p:nvSpPr>
        <p:spPr>
          <a:xfrm>
            <a:off x="1000100" y="500042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2 триместр - декабрь-февраль</a:t>
            </a:r>
            <a:br>
              <a:rPr lang="ru-RU" b="1" dirty="0" smtClean="0"/>
            </a:b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514350" indent="-514350">
              <a:buNone/>
            </a:pPr>
            <a:r>
              <a:rPr lang="ru-RU" b="1" dirty="0" smtClean="0">
                <a:solidFill>
                  <a:srgbClr val="FF0000"/>
                </a:solidFill>
              </a:rPr>
              <a:t>Девиз: </a:t>
            </a:r>
            <a:r>
              <a:rPr lang="ru-RU" b="1" i="1" dirty="0" smtClean="0">
                <a:solidFill>
                  <a:srgbClr val="FF0000"/>
                </a:solidFill>
              </a:rPr>
              <a:t>Дети - лучшие на свете</a:t>
            </a:r>
            <a:endParaRPr lang="ru-RU" i="1" dirty="0" smtClean="0">
              <a:solidFill>
                <a:srgbClr val="FF0000"/>
              </a:solidFill>
            </a:endParaRPr>
          </a:p>
          <a:p>
            <a:pPr marL="514350" indent="-514350">
              <a:buNone/>
            </a:pPr>
            <a:r>
              <a:rPr lang="ru-RU" dirty="0" smtClean="0"/>
              <a:t>События:</a:t>
            </a:r>
          </a:p>
          <a:p>
            <a:pPr marL="514350" indent="-514350"/>
            <a:r>
              <a:rPr lang="ru-RU" dirty="0" smtClean="0"/>
              <a:t>Мистер Гимназии-2015</a:t>
            </a:r>
          </a:p>
          <a:p>
            <a:pPr marL="514350" indent="-514350"/>
            <a:r>
              <a:rPr lang="ru-RU" dirty="0" smtClean="0"/>
              <a:t>Конкурс стихов собственного сочинения о гимназии</a:t>
            </a:r>
          </a:p>
          <a:p>
            <a:pPr marL="514350" indent="-514350"/>
            <a:r>
              <a:rPr lang="ru-RU" dirty="0" smtClean="0"/>
              <a:t>Смотр строя и песни</a:t>
            </a:r>
          </a:p>
          <a:p>
            <a:pPr marL="514350" indent="-514350"/>
            <a:r>
              <a:rPr lang="ru-RU" dirty="0" smtClean="0"/>
              <a:t>Цветная неделя выпускников</a:t>
            </a:r>
          </a:p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None/>
            </a:pPr>
            <a:r>
              <a:rPr lang="ru-RU" b="1" dirty="0" smtClean="0"/>
              <a:t>Ключевое дело: Линейка Чести гимназии</a:t>
            </a:r>
          </a:p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AutoNum type="arabicPeriod"/>
            </a:pPr>
            <a:endParaRPr lang="ru-RU" dirty="0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1000100" y="57148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3 триместр – март - май</a:t>
            </a:r>
            <a:br>
              <a:rPr lang="ru-RU" b="1" dirty="0" smtClean="0"/>
            </a:b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714348" y="1481118"/>
            <a:ext cx="7972452" cy="5376882"/>
          </a:xfrm>
        </p:spPr>
        <p:txBody>
          <a:bodyPr>
            <a:normAutofit/>
          </a:bodyPr>
          <a:lstStyle/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AutoNum type="arabicPeriod"/>
            </a:pPr>
            <a:endParaRPr lang="ru-RU" dirty="0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928662" y="0"/>
            <a:ext cx="7772400" cy="1357298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План подготовки к празднованию юбилея</a:t>
            </a:r>
            <a:endParaRPr lang="ru-RU" dirty="0"/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928662" y="1397000"/>
          <a:ext cx="7429551" cy="50692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71834"/>
                <a:gridCol w="1881200"/>
                <a:gridCol w="2476517"/>
              </a:tblGrid>
              <a:tr h="477244">
                <a:tc>
                  <a:txBody>
                    <a:bodyPr/>
                    <a:lstStyle/>
                    <a:p>
                      <a:r>
                        <a:rPr lang="ru-RU" dirty="0" smtClean="0"/>
                        <a:t>Наименование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Сроки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Ответственные</a:t>
                      </a:r>
                      <a:endParaRPr lang="ru-RU" dirty="0"/>
                    </a:p>
                  </a:txBody>
                  <a:tcPr/>
                </a:tc>
              </a:tr>
              <a:tr h="477244">
                <a:tc>
                  <a:txBody>
                    <a:bodyPr/>
                    <a:lstStyle/>
                    <a:p>
                      <a:r>
                        <a:rPr lang="ru-RU" b="1" dirty="0" smtClean="0"/>
                        <a:t>Оформление к</a:t>
                      </a:r>
                      <a:r>
                        <a:rPr lang="ru-RU" b="1" baseline="0" dirty="0" smtClean="0"/>
                        <a:t> юбилею</a:t>
                      </a:r>
                      <a:endParaRPr lang="ru-R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июнь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err="1" smtClean="0"/>
                        <a:t>Аботурова</a:t>
                      </a:r>
                      <a:r>
                        <a:rPr lang="ru-RU" dirty="0" smtClean="0"/>
                        <a:t> Н.В.</a:t>
                      </a:r>
                    </a:p>
                    <a:p>
                      <a:r>
                        <a:rPr lang="ru-RU" dirty="0" err="1" smtClean="0"/>
                        <a:t>Волоскова</a:t>
                      </a:r>
                      <a:r>
                        <a:rPr lang="ru-RU" dirty="0" smtClean="0"/>
                        <a:t> С.Е.</a:t>
                      </a:r>
                    </a:p>
                    <a:p>
                      <a:r>
                        <a:rPr lang="ru-RU" dirty="0" smtClean="0"/>
                        <a:t>Злобина Н.В.</a:t>
                      </a:r>
                      <a:endParaRPr lang="ru-RU" dirty="0"/>
                    </a:p>
                  </a:txBody>
                  <a:tcPr/>
                </a:tc>
              </a:tr>
              <a:tr h="477244">
                <a:tc>
                  <a:txBody>
                    <a:bodyPr/>
                    <a:lstStyle/>
                    <a:p>
                      <a:r>
                        <a:rPr lang="ru-RU" dirty="0" smtClean="0"/>
                        <a:t>1. Растяжка «С юбилеем, любимая гимназия»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77244">
                <a:tc>
                  <a:txBody>
                    <a:bodyPr/>
                    <a:lstStyle/>
                    <a:p>
                      <a:r>
                        <a:rPr lang="ru-RU" dirty="0" smtClean="0"/>
                        <a:t>2. Воздушные гелиевые шары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477244">
                <a:tc>
                  <a:txBody>
                    <a:bodyPr/>
                    <a:lstStyle/>
                    <a:p>
                      <a:r>
                        <a:rPr lang="ru-RU" dirty="0" smtClean="0"/>
                        <a:t>3. Стенды по истории гимназии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77244">
                <a:tc>
                  <a:txBody>
                    <a:bodyPr/>
                    <a:lstStyle/>
                    <a:p>
                      <a:r>
                        <a:rPr lang="ru-RU" dirty="0" smtClean="0"/>
                        <a:t>4. Футболки – 30 шт.</a:t>
                      </a:r>
                    </a:p>
                    <a:p>
                      <a:r>
                        <a:rPr lang="ru-RU" dirty="0" smtClean="0"/>
                        <a:t>48-50 размер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77244">
                <a:tc>
                  <a:txBody>
                    <a:bodyPr/>
                    <a:lstStyle/>
                    <a:p>
                      <a:r>
                        <a:rPr lang="ru-RU" dirty="0" smtClean="0"/>
                        <a:t>5   Бейсболки</a:t>
                      </a:r>
                      <a:r>
                        <a:rPr lang="ru-RU" baseline="0" dirty="0" smtClean="0"/>
                        <a:t> с эмблемой гимназии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77244">
                <a:tc>
                  <a:txBody>
                    <a:bodyPr/>
                    <a:lstStyle/>
                    <a:p>
                      <a:r>
                        <a:rPr lang="ru-RU" dirty="0" smtClean="0"/>
                        <a:t>6</a:t>
                      </a:r>
                      <a:r>
                        <a:rPr lang="ru-RU" baseline="0" dirty="0" smtClean="0"/>
                        <a:t> …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714348" y="1481118"/>
            <a:ext cx="7972452" cy="5376882"/>
          </a:xfrm>
        </p:spPr>
        <p:txBody>
          <a:bodyPr>
            <a:normAutofit/>
          </a:bodyPr>
          <a:lstStyle/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AutoNum type="arabicPeriod"/>
            </a:pPr>
            <a:endParaRPr lang="ru-RU" dirty="0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785786" y="142852"/>
            <a:ext cx="77724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План подготовки к празднованию юбилея</a:t>
            </a:r>
            <a:endParaRPr lang="ru-RU" dirty="0"/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928662" y="1334587"/>
          <a:ext cx="7500990" cy="552341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75445"/>
                <a:gridCol w="1625215"/>
                <a:gridCol w="2500330"/>
              </a:tblGrid>
              <a:tr h="348646">
                <a:tc>
                  <a:txBody>
                    <a:bodyPr/>
                    <a:lstStyle/>
                    <a:p>
                      <a:r>
                        <a:rPr lang="ru-RU" dirty="0" smtClean="0"/>
                        <a:t>Наименование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Сроки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Ответственные</a:t>
                      </a:r>
                      <a:endParaRPr lang="ru-RU" dirty="0"/>
                    </a:p>
                  </a:txBody>
                  <a:tcPr/>
                </a:tc>
              </a:tr>
              <a:tr h="871616">
                <a:tc>
                  <a:txBody>
                    <a:bodyPr/>
                    <a:lstStyle/>
                    <a:p>
                      <a:r>
                        <a:rPr lang="ru-RU" b="1" dirty="0" smtClean="0"/>
                        <a:t>Диски</a:t>
                      </a:r>
                      <a:r>
                        <a:rPr lang="ru-RU" dirty="0" smtClean="0"/>
                        <a:t> с фото</a:t>
                      </a:r>
                      <a:r>
                        <a:rPr lang="ru-RU" baseline="0" dirty="0" smtClean="0"/>
                        <a:t> и видео </a:t>
                      </a:r>
                    </a:p>
                    <a:p>
                      <a:r>
                        <a:rPr lang="ru-RU" baseline="0" dirty="0" smtClean="0"/>
                        <a:t>за все года для выпускников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Сентябрь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Тюков</a:t>
                      </a:r>
                      <a:r>
                        <a:rPr lang="ru-RU" baseline="0" dirty="0" smtClean="0"/>
                        <a:t> В.Е.</a:t>
                      </a:r>
                      <a:endParaRPr lang="ru-RU" dirty="0"/>
                    </a:p>
                  </a:txBody>
                  <a:tcPr/>
                </a:tc>
              </a:tr>
              <a:tr h="1885798">
                <a:tc>
                  <a:txBody>
                    <a:bodyPr/>
                    <a:lstStyle/>
                    <a:p>
                      <a:r>
                        <a:rPr lang="ru-RU" b="1" dirty="0" smtClean="0"/>
                        <a:t>Календарь </a:t>
                      </a:r>
                      <a:r>
                        <a:rPr lang="ru-RU" dirty="0" smtClean="0"/>
                        <a:t>на год с</a:t>
                      </a:r>
                      <a:r>
                        <a:rPr lang="ru-RU" baseline="0" dirty="0" smtClean="0"/>
                        <a:t> нашей эмблемой, где особо отмечены традиционные мероприятия гимназии: День Гимназиста, Вечер встречи выпускников, Линейка Чести гимназии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Сентябрь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err="1" smtClean="0"/>
                        <a:t>Чудиновских</a:t>
                      </a:r>
                      <a:r>
                        <a:rPr lang="ru-RU" dirty="0" smtClean="0"/>
                        <a:t> М.Г.</a:t>
                      </a:r>
                      <a:endParaRPr lang="ru-RU" dirty="0"/>
                    </a:p>
                  </a:txBody>
                  <a:tcPr/>
                </a:tc>
              </a:tr>
              <a:tr h="754319">
                <a:tc>
                  <a:txBody>
                    <a:bodyPr/>
                    <a:lstStyle/>
                    <a:p>
                      <a:r>
                        <a:rPr lang="ru-RU" b="1" dirty="0" smtClean="0"/>
                        <a:t>Блокноты, ручки-стержни </a:t>
                      </a:r>
                      <a:r>
                        <a:rPr lang="ru-RU" dirty="0" smtClean="0"/>
                        <a:t>с эмблемой гимназии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сентябрь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err="1" smtClean="0"/>
                        <a:t>Чудиновских</a:t>
                      </a:r>
                      <a:r>
                        <a:rPr lang="ru-RU" dirty="0" smtClean="0"/>
                        <a:t> М.Г.</a:t>
                      </a:r>
                      <a:endParaRPr lang="ru-RU" dirty="0"/>
                    </a:p>
                  </a:txBody>
                  <a:tcPr/>
                </a:tc>
              </a:tr>
              <a:tr h="610131">
                <a:tc>
                  <a:txBody>
                    <a:bodyPr/>
                    <a:lstStyle/>
                    <a:p>
                      <a:r>
                        <a:rPr lang="ru-RU" b="1" dirty="0" smtClean="0"/>
                        <a:t>Кружки</a:t>
                      </a:r>
                      <a:r>
                        <a:rPr lang="ru-RU" dirty="0" smtClean="0"/>
                        <a:t>, пакеты</a:t>
                      </a:r>
                      <a:r>
                        <a:rPr lang="ru-RU" baseline="0" dirty="0" smtClean="0"/>
                        <a:t> с эмблемой гимназии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Злобина Н.В.</a:t>
                      </a:r>
                      <a:endParaRPr lang="ru-RU" dirty="0"/>
                    </a:p>
                  </a:txBody>
                  <a:tcPr/>
                </a:tc>
              </a:tr>
              <a:tr h="610131">
                <a:tc>
                  <a:txBody>
                    <a:bodyPr/>
                    <a:lstStyle/>
                    <a:p>
                      <a:r>
                        <a:rPr lang="ru-RU" b="1" dirty="0" smtClean="0"/>
                        <a:t>Дневники</a:t>
                      </a:r>
                      <a:r>
                        <a:rPr lang="ru-RU" baseline="0" dirty="0" smtClean="0"/>
                        <a:t> гимназиста с юбилейными датами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err="1" smtClean="0"/>
                        <a:t>Чудиновских</a:t>
                      </a:r>
                      <a:r>
                        <a:rPr lang="ru-RU" dirty="0" smtClean="0"/>
                        <a:t> М.Г.</a:t>
                      </a:r>
                    </a:p>
                    <a:p>
                      <a:endParaRPr lang="ru-RU" dirty="0"/>
                    </a:p>
                  </a:txBody>
                  <a:tcPr/>
                </a:tc>
              </a:tr>
              <a:tr h="348646">
                <a:tc>
                  <a:txBody>
                    <a:bodyPr/>
                    <a:lstStyle/>
                    <a:p>
                      <a:r>
                        <a:rPr lang="ru-RU" dirty="0" smtClean="0"/>
                        <a:t>…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714348" y="1481118"/>
            <a:ext cx="7972452" cy="5376882"/>
          </a:xfrm>
        </p:spPr>
        <p:txBody>
          <a:bodyPr>
            <a:normAutofit/>
          </a:bodyPr>
          <a:lstStyle/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AutoNum type="arabicPeriod"/>
            </a:pPr>
            <a:endParaRPr lang="ru-RU" dirty="0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857224" y="142852"/>
            <a:ext cx="7929618" cy="1428760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>План подготовки к празднованию юбилея</a:t>
            </a:r>
            <a:endParaRPr lang="ru-RU" dirty="0"/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1214414" y="1500174"/>
          <a:ext cx="7143801" cy="49892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53687"/>
                <a:gridCol w="1808847"/>
                <a:gridCol w="2381267"/>
              </a:tblGrid>
              <a:tr h="364962">
                <a:tc>
                  <a:txBody>
                    <a:bodyPr/>
                    <a:lstStyle/>
                    <a:p>
                      <a:r>
                        <a:rPr lang="ru-RU" dirty="0" smtClean="0"/>
                        <a:t>Наименование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Сроки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Ответственные</a:t>
                      </a:r>
                      <a:endParaRPr lang="ru-RU" dirty="0"/>
                    </a:p>
                  </a:txBody>
                  <a:tcPr/>
                </a:tc>
              </a:tr>
              <a:tr h="578379">
                <a:tc>
                  <a:txBody>
                    <a:bodyPr/>
                    <a:lstStyle/>
                    <a:p>
                      <a:r>
                        <a:rPr lang="ru-RU" dirty="0" smtClean="0"/>
                        <a:t>Сценарий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сентябрь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err="1" smtClean="0"/>
                        <a:t>Сунцова</a:t>
                      </a:r>
                      <a:r>
                        <a:rPr lang="ru-RU" dirty="0" smtClean="0"/>
                        <a:t> Е.А.</a:t>
                      </a:r>
                    </a:p>
                    <a:p>
                      <a:r>
                        <a:rPr lang="ru-RU" dirty="0" err="1" smtClean="0"/>
                        <a:t>Волоскова</a:t>
                      </a:r>
                      <a:r>
                        <a:rPr lang="ru-RU" dirty="0" smtClean="0"/>
                        <a:t> С.Е.</a:t>
                      </a:r>
                    </a:p>
                    <a:p>
                      <a:r>
                        <a:rPr lang="ru-RU" dirty="0" err="1" smtClean="0"/>
                        <a:t>Аботурова</a:t>
                      </a:r>
                      <a:r>
                        <a:rPr lang="ru-RU" dirty="0" smtClean="0"/>
                        <a:t> Н.В.</a:t>
                      </a:r>
                    </a:p>
                  </a:txBody>
                  <a:tcPr/>
                </a:tc>
              </a:tr>
              <a:tr h="1148732">
                <a:tc>
                  <a:txBody>
                    <a:bodyPr/>
                    <a:lstStyle/>
                    <a:p>
                      <a:r>
                        <a:rPr lang="ru-RU" dirty="0" smtClean="0"/>
                        <a:t>Подготовка хореографических номеров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Октябрь-январь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err="1" smtClean="0"/>
                        <a:t>Перкова</a:t>
                      </a:r>
                      <a:r>
                        <a:rPr lang="ru-RU" dirty="0" smtClean="0"/>
                        <a:t> Е.В.</a:t>
                      </a:r>
                      <a:endParaRPr lang="ru-RU" dirty="0"/>
                    </a:p>
                  </a:txBody>
                  <a:tcPr/>
                </a:tc>
              </a:tr>
              <a:tr h="826255">
                <a:tc>
                  <a:txBody>
                    <a:bodyPr/>
                    <a:lstStyle/>
                    <a:p>
                      <a:r>
                        <a:rPr lang="ru-RU" dirty="0" smtClean="0"/>
                        <a:t>Подготовка вокальных номеров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Октябрь-январь</a:t>
                      </a:r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Агеева</a:t>
                      </a:r>
                      <a:r>
                        <a:rPr lang="ru-RU" baseline="0" dirty="0" smtClean="0"/>
                        <a:t> Е.Л.</a:t>
                      </a:r>
                      <a:endParaRPr lang="ru-RU" dirty="0"/>
                    </a:p>
                  </a:txBody>
                  <a:tcPr/>
                </a:tc>
              </a:tr>
              <a:tr h="578379">
                <a:tc>
                  <a:txBody>
                    <a:bodyPr/>
                    <a:lstStyle/>
                    <a:p>
                      <a:r>
                        <a:rPr lang="ru-RU" dirty="0" smtClean="0"/>
                        <a:t>Мультимедиа-сопровождение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err="1" smtClean="0"/>
                        <a:t>Чудиновских</a:t>
                      </a:r>
                      <a:r>
                        <a:rPr lang="ru-RU" dirty="0" smtClean="0"/>
                        <a:t> М.Г.</a:t>
                      </a:r>
                    </a:p>
                    <a:p>
                      <a:r>
                        <a:rPr lang="ru-RU" dirty="0" smtClean="0"/>
                        <a:t>Тюков В.Е.</a:t>
                      </a:r>
                    </a:p>
                    <a:p>
                      <a:r>
                        <a:rPr lang="ru-RU" dirty="0" err="1" smtClean="0"/>
                        <a:t>Аботурова</a:t>
                      </a:r>
                      <a:r>
                        <a:rPr lang="ru-RU" dirty="0" smtClean="0"/>
                        <a:t> Н.В.</a:t>
                      </a:r>
                    </a:p>
                  </a:txBody>
                  <a:tcPr/>
                </a:tc>
              </a:tr>
              <a:tr h="364962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364962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праведливость">
  <a:themeElements>
    <a:clrScheme name="Справедливость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Справедливость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Справедливость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364</TotalTime>
  <Words>393</Words>
  <Application>Microsoft Office PowerPoint</Application>
  <PresentationFormat>Экран (4:3)</PresentationFormat>
  <Paragraphs>105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Справедливость</vt:lpstr>
      <vt:lpstr>Концепция празднования 25-летнего юбилея гимназии</vt:lpstr>
      <vt:lpstr>1991 год – открытие гимназии</vt:lpstr>
      <vt:lpstr>Ключевое дело года</vt:lpstr>
      <vt:lpstr> 2015-2016 учебный год - юбилейный</vt:lpstr>
      <vt:lpstr>2 триместр - декабрь-февраль </vt:lpstr>
      <vt:lpstr>3 триместр – март - май </vt:lpstr>
      <vt:lpstr> План подготовки к празднованию юбилея</vt:lpstr>
      <vt:lpstr> План подготовки к празднованию юбилея</vt:lpstr>
      <vt:lpstr> План подготовки к празднованию юбилея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Концепция празднования 25-летнего юбилея гимназии</dc:title>
  <cp:lastModifiedBy>Злата Александровна</cp:lastModifiedBy>
  <cp:revision>32</cp:revision>
  <dcterms:modified xsi:type="dcterms:W3CDTF">2015-03-31T06:03:23Z</dcterms:modified>
</cp:coreProperties>
</file>

<file path=docProps/thumbnail.jpeg>
</file>