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63" r:id="rId3"/>
    <p:sldId id="266" r:id="rId4"/>
    <p:sldId id="267" r:id="rId5"/>
    <p:sldId id="268" r:id="rId6"/>
    <p:sldId id="269" r:id="rId7"/>
    <p:sldId id="270" r:id="rId8"/>
    <p:sldId id="271" r:id="rId9"/>
    <p:sldId id="272" r:id="rId10"/>
    <p:sldId id="273" r:id="rId11"/>
    <p:sldId id="274" r:id="rId12"/>
    <p:sldId id="275" r:id="rId13"/>
    <p:sldId id="262" r:id="rId14"/>
    <p:sldId id="261" r:id="rId15"/>
    <p:sldId id="260" r:id="rId16"/>
    <p:sldId id="258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-1260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817429AA-3F46-435D-A5F6-768BDC95879D}" type="datetimeFigureOut">
              <a:rPr lang="ru-RU" smtClean="0"/>
              <a:t>30.03.2015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5FE6E720-0FA2-4BBC-B6C1-C5FAFADAA9A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7429AA-3F46-435D-A5F6-768BDC95879D}" type="datetimeFigureOut">
              <a:rPr lang="ru-RU" smtClean="0"/>
              <a:t>30.03.2015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6E720-0FA2-4BBC-B6C1-C5FAFADAA9A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7429AA-3F46-435D-A5F6-768BDC95879D}" type="datetimeFigureOut">
              <a:rPr lang="ru-RU" smtClean="0"/>
              <a:t>30.03.2015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6E720-0FA2-4BBC-B6C1-C5FAFADAA9A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7429AA-3F46-435D-A5F6-768BDC95879D}" type="datetimeFigureOut">
              <a:rPr lang="ru-RU" smtClean="0"/>
              <a:t>30.03.2015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6E720-0FA2-4BBC-B6C1-C5FAFADAA9A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7429AA-3F46-435D-A5F6-768BDC95879D}" type="datetimeFigureOut">
              <a:rPr lang="ru-RU" smtClean="0"/>
              <a:t>30.03.2015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6E720-0FA2-4BBC-B6C1-C5FAFADAA9A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7429AA-3F46-435D-A5F6-768BDC95879D}" type="datetimeFigureOut">
              <a:rPr lang="ru-RU" smtClean="0"/>
              <a:t>30.03.2015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6E720-0FA2-4BBC-B6C1-C5FAFADAA9A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817429AA-3F46-435D-A5F6-768BDC95879D}" type="datetimeFigureOut">
              <a:rPr lang="ru-RU" smtClean="0"/>
              <a:t>30.03.2015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5FE6E720-0FA2-4BBC-B6C1-C5FAFADAA9AE}" type="slidenum">
              <a:rPr lang="ru-RU" smtClean="0"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817429AA-3F46-435D-A5F6-768BDC95879D}" type="datetimeFigureOut">
              <a:rPr lang="ru-RU" smtClean="0"/>
              <a:t>30.03.2015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5FE6E720-0FA2-4BBC-B6C1-C5FAFADAA9A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7429AA-3F46-435D-A5F6-768BDC95879D}" type="datetimeFigureOut">
              <a:rPr lang="ru-RU" smtClean="0"/>
              <a:t>30.03.2015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6E720-0FA2-4BBC-B6C1-C5FAFADAA9A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7429AA-3F46-435D-A5F6-768BDC95879D}" type="datetimeFigureOut">
              <a:rPr lang="ru-RU" smtClean="0"/>
              <a:t>30.03.2015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6E720-0FA2-4BBC-B6C1-C5FAFADAA9A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7429AA-3F46-435D-A5F6-768BDC95879D}" type="datetimeFigureOut">
              <a:rPr lang="ru-RU" smtClean="0"/>
              <a:t>30.03.2015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6E720-0FA2-4BBC-B6C1-C5FAFADAA9A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817429AA-3F46-435D-A5F6-768BDC95879D}" type="datetimeFigureOut">
              <a:rPr lang="ru-RU" smtClean="0"/>
              <a:t>30.03.2015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5FE6E720-0FA2-4BBC-B6C1-C5FAFADAA9AE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Об обеспечении безопасности во время образовательного процесса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Управляющий совет </a:t>
            </a:r>
          </a:p>
          <a:p>
            <a:r>
              <a:rPr lang="ru-RU" dirty="0" smtClean="0"/>
              <a:t>МКОУ гимназии г. Слободского</a:t>
            </a:r>
          </a:p>
          <a:p>
            <a:r>
              <a:rPr lang="ru-RU" dirty="0" smtClean="0"/>
              <a:t>31 марта 2015 года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548680"/>
            <a:ext cx="8075240" cy="1224136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/>
              <a:t>Приказ по гимназии «Об обеспечении безопасности» от 12.03.2015 № 49-ОД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772816"/>
            <a:ext cx="8219256" cy="480172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5. Педагогическим работникам </a:t>
            </a:r>
            <a:r>
              <a:rPr lang="ru-RU" b="1" dirty="0" smtClean="0"/>
              <a:t>в период февраля-марта ограничить использование форм осуществления образовательного процесса и внеклассной работы, которые связаны с нахождением детей на улице </a:t>
            </a:r>
            <a:r>
              <a:rPr lang="ru-RU" dirty="0" smtClean="0"/>
              <a:t>(экскурсии, выходы в музей и т.д.) в целях исключения случаев возможного </a:t>
            </a:r>
            <a:r>
              <a:rPr lang="ru-RU" dirty="0" err="1" smtClean="0"/>
              <a:t>травмирования</a:t>
            </a:r>
            <a:r>
              <a:rPr lang="ru-RU" dirty="0" smtClean="0"/>
              <a:t> детей наледью, сосульками и т.д.</a:t>
            </a:r>
          </a:p>
          <a:p>
            <a:pPr>
              <a:buNone/>
            </a:pPr>
            <a:endParaRPr lang="ru-RU" dirty="0" smtClean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548680"/>
            <a:ext cx="8075240" cy="1224136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/>
              <a:t>Приказ по гимназии «Об обеспечении безопасности» от 12.03.2015 № 49-ОД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772816"/>
            <a:ext cx="8219256" cy="480172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6. Рекомендовать работникам гимназии, жителям г. Слободского </a:t>
            </a:r>
            <a:r>
              <a:rPr lang="ru-RU" b="1" dirty="0" smtClean="0"/>
              <a:t>при выявлении угроз безопасности людей оперативно сообщать об этом:</a:t>
            </a:r>
          </a:p>
          <a:p>
            <a:pPr>
              <a:buFontTx/>
              <a:buChar char="-"/>
            </a:pPr>
            <a:r>
              <a:rPr lang="ru-RU" dirty="0" smtClean="0"/>
              <a:t>в </a:t>
            </a:r>
            <a:r>
              <a:rPr lang="ru-RU" dirty="0" smtClean="0"/>
              <a:t>Единую диспетчерскую службу 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г</a:t>
            </a:r>
            <a:r>
              <a:rPr lang="ru-RU" dirty="0" smtClean="0"/>
              <a:t>. Слободского (883362 – 4-77-22);</a:t>
            </a:r>
          </a:p>
          <a:p>
            <a:pPr>
              <a:buNone/>
            </a:pPr>
            <a:r>
              <a:rPr lang="ru-RU" dirty="0" smtClean="0"/>
              <a:t>- заместителю директора по АХЧ;</a:t>
            </a:r>
          </a:p>
          <a:p>
            <a:pPr>
              <a:buNone/>
            </a:pPr>
            <a:r>
              <a:rPr lang="ru-RU" dirty="0" smtClean="0"/>
              <a:t>- директору гимназии.</a:t>
            </a:r>
          </a:p>
          <a:p>
            <a:pPr>
              <a:buNone/>
            </a:pPr>
            <a:endParaRPr lang="ru-RU" dirty="0" smtClean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548680"/>
            <a:ext cx="8075240" cy="1224136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/>
              <a:t>Приказ по гимназии «Об обеспечении безопасности» от 12.03.2015 № 49-ОД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772816"/>
            <a:ext cx="8219256" cy="4801720"/>
          </a:xfrm>
        </p:spPr>
        <p:txBody>
          <a:bodyPr>
            <a:normAutofit/>
          </a:bodyPr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7</a:t>
            </a:r>
            <a:r>
              <a:rPr lang="ru-RU" dirty="0" smtClean="0"/>
              <a:t>. Рекомендовать работникам гимназии в весенний период текущего года </a:t>
            </a:r>
            <a:r>
              <a:rPr lang="ru-RU" b="1" dirty="0" smtClean="0"/>
              <a:t>принять возможные меры по обеспечению  своей  личной безопасности и безопасности членов своих семей.</a:t>
            </a:r>
          </a:p>
          <a:p>
            <a:pPr>
              <a:buNone/>
            </a:pPr>
            <a:endParaRPr lang="ru-RU" dirty="0" smtClean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Март 2015</a:t>
            </a:r>
            <a:endParaRPr lang="ru-RU" dirty="0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89100" y="2249488"/>
            <a:ext cx="6411292" cy="432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476672"/>
            <a:ext cx="8291264" cy="1733128"/>
          </a:xfrm>
        </p:spPr>
        <p:txBody>
          <a:bodyPr/>
          <a:lstStyle/>
          <a:p>
            <a:r>
              <a:rPr lang="ru-RU" dirty="0" smtClean="0"/>
              <a:t>Март 2015</a:t>
            </a:r>
            <a:endParaRPr lang="ru-RU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1628800"/>
            <a:ext cx="6912768" cy="5184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404664"/>
            <a:ext cx="8003232" cy="1152128"/>
          </a:xfrm>
        </p:spPr>
        <p:txBody>
          <a:bodyPr/>
          <a:lstStyle/>
          <a:p>
            <a:r>
              <a:rPr lang="ru-RU" dirty="0" smtClean="0"/>
              <a:t>Март 2015</a:t>
            </a:r>
            <a:endParaRPr lang="ru-RU" dirty="0"/>
          </a:p>
        </p:txBody>
      </p:sp>
      <p:pic>
        <p:nvPicPr>
          <p:cNvPr id="4099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1628800"/>
            <a:ext cx="6629896" cy="49724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Март 2015</a:t>
            </a:r>
            <a:endParaRPr lang="ru-RU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89100" y="2249488"/>
            <a:ext cx="5765800" cy="432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Учебный корпус гимназии</a:t>
            </a:r>
            <a:br>
              <a:rPr lang="ru-RU" dirty="0" smtClean="0"/>
            </a:br>
            <a:r>
              <a:rPr lang="ru-RU" dirty="0" smtClean="0"/>
              <a:t>Шиферная кровля</a:t>
            </a:r>
            <a:endParaRPr lang="ru-RU" dirty="0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89100" y="2249488"/>
            <a:ext cx="6555308" cy="432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Административный корпус гимназии</a:t>
            </a:r>
            <a:br>
              <a:rPr lang="ru-RU" dirty="0" smtClean="0"/>
            </a:br>
            <a:r>
              <a:rPr lang="ru-RU" dirty="0" smtClean="0"/>
              <a:t>Железная кровля</a:t>
            </a:r>
            <a:endParaRPr lang="ru-RU" dirty="0"/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1680" y="2276872"/>
            <a:ext cx="6336704" cy="432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Гимназии НУЖНА помощь!!!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9218" name="Picture 2" descr="C:\Users\Злата Александровна\Desktop\граби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89454" y="2249488"/>
            <a:ext cx="5565092" cy="43243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Жителям города Слободского, гимназистам!!!!</a:t>
            </a:r>
            <a:endParaRPr lang="ru-RU" b="1" dirty="0"/>
          </a:p>
        </p:txBody>
      </p:sp>
      <p:pic>
        <p:nvPicPr>
          <p:cNvPr id="10242" name="Picture 2" descr="C:\Users\Злата Александровна\Desktop\i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6927" y="2492896"/>
            <a:ext cx="3456384" cy="3456384"/>
          </a:xfrm>
          <a:prstGeom prst="rect">
            <a:avLst/>
          </a:prstGeom>
          <a:noFill/>
        </p:spPr>
      </p:pic>
      <p:pic>
        <p:nvPicPr>
          <p:cNvPr id="10243" name="Picture 3" descr="C:\Users\Злата Александровна\Desktop\суб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8200" y="2997994"/>
            <a:ext cx="4038600" cy="30289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Единая диспетчерская служба города Слободского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ru-RU" sz="5400" b="1" dirty="0" smtClean="0">
              <a:solidFill>
                <a:srgbClr val="FF0000"/>
              </a:solidFill>
              <a:cs typeface="Aharoni" pitchFamily="2" charset="-79"/>
            </a:endParaRPr>
          </a:p>
          <a:p>
            <a:pPr>
              <a:buNone/>
            </a:pPr>
            <a:r>
              <a:rPr lang="ru-RU" sz="5400" b="1" dirty="0" smtClean="0">
                <a:solidFill>
                  <a:srgbClr val="FF0000"/>
                </a:solidFill>
                <a:cs typeface="Aharoni" pitchFamily="2" charset="-79"/>
              </a:rPr>
              <a:t>Телефон    </a:t>
            </a:r>
            <a:r>
              <a:rPr lang="ru-RU" sz="5400" b="1" dirty="0" smtClean="0">
                <a:solidFill>
                  <a:srgbClr val="FF0000"/>
                </a:solidFill>
                <a:latin typeface="Arial Black" pitchFamily="34" charset="0"/>
                <a:cs typeface="Aharoni" pitchFamily="2" charset="-79"/>
              </a:rPr>
              <a:t>4-77-22</a:t>
            </a:r>
            <a:endParaRPr lang="ru-RU" sz="5400" b="1" dirty="0">
              <a:solidFill>
                <a:srgbClr val="FF0000"/>
              </a:solidFill>
              <a:latin typeface="Arial Black" pitchFamily="34" charset="0"/>
              <a:cs typeface="Aharoni" pitchFamily="2" charset="-79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548680"/>
            <a:ext cx="8147248" cy="1152128"/>
          </a:xfrm>
        </p:spPr>
        <p:txBody>
          <a:bodyPr/>
          <a:lstStyle/>
          <a:p>
            <a:r>
              <a:rPr lang="ru-RU" dirty="0" smtClean="0"/>
              <a:t>7 марта 2015 года</a:t>
            </a:r>
            <a:endParaRPr lang="ru-RU" dirty="0"/>
          </a:p>
        </p:txBody>
      </p:sp>
      <p:pic>
        <p:nvPicPr>
          <p:cNvPr id="1026" name="Picture 2" descr="D:\Фото с телефона\IMG_20150307_11515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688" y="1686676"/>
            <a:ext cx="6552728" cy="491454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548680"/>
            <a:ext cx="8075240" cy="1224136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/>
              <a:t>Приказ по гимназии «Об обеспечении безопасности» от 12.03.2015 № 49-ОД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772816"/>
            <a:ext cx="8219256" cy="4801720"/>
          </a:xfrm>
        </p:spPr>
        <p:txBody>
          <a:bodyPr>
            <a:normAutofit fontScale="55000" lnSpcReduction="20000"/>
          </a:bodyPr>
          <a:lstStyle/>
          <a:p>
            <a:pPr>
              <a:lnSpc>
                <a:spcPct val="170000"/>
              </a:lnSpc>
              <a:buNone/>
            </a:pPr>
            <a:r>
              <a:rPr lang="ru-RU" b="1" dirty="0" smtClean="0"/>
              <a:t>3.Работникам, сопровождающим учащихся на уроки физической культуры </a:t>
            </a:r>
            <a:r>
              <a:rPr lang="ru-RU" dirty="0" smtClean="0"/>
              <a:t>по маршруту, утвержденному приказом по гимназии от 01.09.2014 г. № 175-ОД «О сопровождении организованных пеших колонн учащихся и утверждении маршрута их движения на уроки физической культуры в 2014-2015 учебном  году»:</a:t>
            </a:r>
          </a:p>
          <a:p>
            <a:pPr>
              <a:lnSpc>
                <a:spcPct val="170000"/>
              </a:lnSpc>
              <a:buNone/>
            </a:pPr>
            <a:r>
              <a:rPr lang="ru-RU" dirty="0" smtClean="0"/>
              <a:t>-     </a:t>
            </a:r>
            <a:r>
              <a:rPr lang="ru-RU" b="1" dirty="0" smtClean="0"/>
              <a:t>при </a:t>
            </a:r>
            <a:r>
              <a:rPr lang="ru-RU" b="1" dirty="0" smtClean="0"/>
              <a:t>сопровождении учащихся  идущему  впереди колонны сопровождающему производить визуальный осмотр крыш зданий, дорожного полотна на предмет наличия угроз безопасности учащихся </a:t>
            </a:r>
            <a:r>
              <a:rPr lang="ru-RU" dirty="0" smtClean="0"/>
              <a:t>(наледь, наносы снега, сосульки, гололедица и т.п.). </a:t>
            </a:r>
            <a:r>
              <a:rPr lang="ru-RU" b="1" dirty="0" smtClean="0"/>
              <a:t>При обнаружении угроз немедленно принять меры по обеспечению безопасности учащихся</a:t>
            </a:r>
            <a:r>
              <a:rPr lang="ru-RU" dirty="0" smtClean="0"/>
              <a:t>, в т.ч. с возможностью оперативного изменения маршрута следования колонны учащихся с соблюдением правил дорожной безопасности, </a:t>
            </a:r>
            <a:r>
              <a:rPr lang="ru-RU" b="1" dirty="0" smtClean="0"/>
              <a:t>а также немедленно сообщить</a:t>
            </a:r>
            <a:r>
              <a:rPr lang="ru-RU" dirty="0" smtClean="0"/>
              <a:t> о виде и месте наличия угроз безопасности учащихся директору гимназии (заместителю директора), заместителю директора по АХЧ</a:t>
            </a:r>
            <a:r>
              <a:rPr lang="ru-RU" dirty="0" smtClean="0"/>
              <a:t>.</a:t>
            </a:r>
            <a:endParaRPr lang="ru-RU" dirty="0" smtClean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548680"/>
            <a:ext cx="8075240" cy="1224136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/>
              <a:t>Приказ по гимназии «Об обеспечении безопасности» от 12.03.2015 № 49-ОД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772816"/>
            <a:ext cx="8219256" cy="4801720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dirty="0" smtClean="0"/>
              <a:t>4. Классным руководителям организовать на постоянной основе </a:t>
            </a:r>
            <a:r>
              <a:rPr lang="ru-RU" b="1" dirty="0" smtClean="0"/>
              <a:t>разъяснительную работу с учащимися и их родителями (законными представителями) о соблюдении мер безопасности</a:t>
            </a:r>
            <a:r>
              <a:rPr lang="ru-RU" dirty="0" smtClean="0"/>
              <a:t> в весенний период в связи с массовой </a:t>
            </a:r>
            <a:r>
              <a:rPr lang="ru-RU" dirty="0" err="1" smtClean="0"/>
              <a:t>потайкой</a:t>
            </a:r>
            <a:r>
              <a:rPr lang="ru-RU" dirty="0" smtClean="0"/>
              <a:t> снега, в том числе на крышах зданий, образованием наледи и сосулек, которые могут упасть с крыши на проходящих людей. </a:t>
            </a:r>
            <a:r>
              <a:rPr lang="ru-RU" b="1" dirty="0" smtClean="0"/>
              <a:t>Рекомендовать родителям (законным представителям) учащихся усилить контроль пребывания  детей в данный период на улице</a:t>
            </a:r>
            <a:r>
              <a:rPr lang="ru-RU" dirty="0" smtClean="0"/>
              <a:t>, в т.ч. ограничить время и место прогулок, откорректировать маршруты следования детей домой, в учреждения дополнительного образования и т.д. Проводимую  работу фиксировать под подпись в виде инструктажей, информаций в дневниках учащихся и т.п. </a:t>
            </a:r>
          </a:p>
          <a:p>
            <a:pPr>
              <a:buNone/>
            </a:pPr>
            <a:r>
              <a:rPr lang="ru-RU" dirty="0" smtClean="0"/>
              <a:t>                                           </a:t>
            </a:r>
            <a:r>
              <a:rPr lang="ru-RU" dirty="0" smtClean="0"/>
              <a:t>Срок </a:t>
            </a:r>
            <a:r>
              <a:rPr lang="ru-RU" dirty="0" smtClean="0"/>
              <a:t>– ежегодно с февраля по март </a:t>
            </a: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140</TotalTime>
  <Words>469</Words>
  <Application>Microsoft Office PowerPoint</Application>
  <PresentationFormat>Экран (4:3)</PresentationFormat>
  <Paragraphs>33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Городская</vt:lpstr>
      <vt:lpstr>Об обеспечении безопасности во время образовательного процесса</vt:lpstr>
      <vt:lpstr>Учебный корпус гимназии Шиферная кровля</vt:lpstr>
      <vt:lpstr>Административный корпус гимназии Железная кровля</vt:lpstr>
      <vt:lpstr>Гимназии НУЖНА помощь!!!</vt:lpstr>
      <vt:lpstr>Жителям города Слободского, гимназистам!!!!</vt:lpstr>
      <vt:lpstr>Единая диспетчерская служба города Слободского</vt:lpstr>
      <vt:lpstr>7 марта 2015 года</vt:lpstr>
      <vt:lpstr>Приказ по гимназии «Об обеспечении безопасности» от 12.03.2015 № 49-ОД</vt:lpstr>
      <vt:lpstr>Приказ по гимназии «Об обеспечении безопасности» от 12.03.2015 № 49-ОД</vt:lpstr>
      <vt:lpstr>Приказ по гимназии «Об обеспечении безопасности» от 12.03.2015 № 49-ОД</vt:lpstr>
      <vt:lpstr>Приказ по гимназии «Об обеспечении безопасности» от 12.03.2015 № 49-ОД</vt:lpstr>
      <vt:lpstr>Приказ по гимназии «Об обеспечении безопасности» от 12.03.2015 № 49-ОД</vt:lpstr>
      <vt:lpstr>Март 2015</vt:lpstr>
      <vt:lpstr>Март 2015</vt:lpstr>
      <vt:lpstr>Март 2015</vt:lpstr>
      <vt:lpstr>Март 2015</vt:lpstr>
    </vt:vector>
  </TitlesOfParts>
  <Company>HP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Об обеспечении безопасности во время образовательного процесса</dc:title>
  <dc:creator>Злата Александровна</dc:creator>
  <cp:lastModifiedBy>Злата Александровна</cp:lastModifiedBy>
  <cp:revision>14</cp:revision>
  <dcterms:created xsi:type="dcterms:W3CDTF">2015-03-30T08:59:44Z</dcterms:created>
  <dcterms:modified xsi:type="dcterms:W3CDTF">2015-03-30T11:19:48Z</dcterms:modified>
</cp:coreProperties>
</file>