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58" r:id="rId5"/>
    <p:sldId id="261" r:id="rId6"/>
    <p:sldId id="262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65" d="100"/>
          <a:sy n="65" d="100"/>
        </p:scale>
        <p:origin x="-1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429132"/>
            <a:ext cx="6400800" cy="1600200"/>
          </a:xfrm>
        </p:spPr>
        <p:txBody>
          <a:bodyPr/>
          <a:lstStyle/>
          <a:p>
            <a:r>
              <a:rPr lang="ru-RU" dirty="0" err="1" smtClean="0"/>
              <a:t>Сунцова</a:t>
            </a:r>
            <a:r>
              <a:rPr lang="ru-RU" dirty="0" smtClean="0"/>
              <a:t> Елена Алексеевна,</a:t>
            </a:r>
          </a:p>
          <a:p>
            <a:r>
              <a:rPr lang="ru-RU" dirty="0" smtClean="0"/>
              <a:t>заместитель директора по УВР </a:t>
            </a:r>
          </a:p>
          <a:p>
            <a:r>
              <a:rPr lang="ru-RU" dirty="0" smtClean="0"/>
              <a:t>МКОУ гимназии г.Слободского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Концепция празднования</a:t>
            </a:r>
            <a:br>
              <a:rPr lang="ru-RU" dirty="0" smtClean="0"/>
            </a:br>
            <a:r>
              <a:rPr lang="ru-RU" dirty="0" smtClean="0"/>
              <a:t>25-летнего юбилея гимназии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/>
              <a:t>1991 год – открытие гимназии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357298"/>
            <a:ext cx="7758138" cy="4305312"/>
          </a:xfrm>
        </p:spPr>
        <p:txBody>
          <a:bodyPr/>
          <a:lstStyle/>
          <a:p>
            <a:r>
              <a:rPr lang="ru-RU" dirty="0" smtClean="0">
                <a:cs typeface="Arial" pitchFamily="34" charset="0"/>
              </a:rPr>
              <a:t>1991 г - принято решение об открытии в городе Слободском </a:t>
            </a:r>
            <a:r>
              <a:rPr lang="ru-RU" dirty="0" smtClean="0">
                <a:solidFill>
                  <a:srgbClr val="FF0000"/>
                </a:solidFill>
                <a:cs typeface="Arial" pitchFamily="34" charset="0"/>
              </a:rPr>
              <a:t>гимназии.</a:t>
            </a:r>
          </a:p>
          <a:p>
            <a:r>
              <a:rPr lang="ru-RU" dirty="0" smtClean="0">
                <a:cs typeface="Arial" pitchFamily="34" charset="0"/>
              </a:rPr>
              <a:t> Гимназия размещена в здании по адресу: улице Ленина,77. Это бывший купеческий дом, купленный </a:t>
            </a:r>
            <a:r>
              <a:rPr lang="ru-RU" dirty="0" err="1" smtClean="0">
                <a:cs typeface="Arial" pitchFamily="34" charset="0"/>
              </a:rPr>
              <a:t>Анфилатовским</a:t>
            </a:r>
            <a:r>
              <a:rPr lang="ru-RU" dirty="0" smtClean="0">
                <a:cs typeface="Arial" pitchFamily="34" charset="0"/>
              </a:rPr>
              <a:t> банком в 1859 году для женской гимназии 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3786190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2016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 –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гимназии 25 лет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Ключевое дело года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547938"/>
            <a:ext cx="7851803" cy="2238384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Торжественный концерт, посвященный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25-летнему юбилею гимназии</a:t>
            </a:r>
          </a:p>
          <a:p>
            <a:endParaRPr lang="ru-RU" sz="3600" b="1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Дата: «06» февраля 2016года (суббота)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2015-2016 учебный год - юбилейный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785926"/>
            <a:ext cx="7772400" cy="45720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Девиз: </a:t>
            </a:r>
            <a:r>
              <a:rPr lang="ru-RU" b="1" i="1" dirty="0" smtClean="0">
                <a:solidFill>
                  <a:srgbClr val="FF0000"/>
                </a:solidFill>
              </a:rPr>
              <a:t>Это гордое имя – Учитель</a:t>
            </a:r>
          </a:p>
          <a:p>
            <a:pPr marL="514350" indent="-514350">
              <a:buNone/>
            </a:pPr>
            <a:r>
              <a:rPr lang="ru-RU" dirty="0" smtClean="0"/>
              <a:t>События:</a:t>
            </a:r>
          </a:p>
          <a:p>
            <a:pPr marL="514350" indent="-514350"/>
            <a:r>
              <a:rPr lang="ru-RU" dirty="0" smtClean="0"/>
              <a:t>День знаний</a:t>
            </a:r>
          </a:p>
          <a:p>
            <a:pPr marL="514350" indent="-514350"/>
            <a:r>
              <a:rPr lang="ru-RU" dirty="0" smtClean="0"/>
              <a:t>День ветеранов педагогического труда (1октября)</a:t>
            </a:r>
          </a:p>
          <a:p>
            <a:pPr marL="514350" indent="-514350"/>
            <a:r>
              <a:rPr lang="ru-RU" dirty="0" smtClean="0"/>
              <a:t>Концерт-поздравление к Дню Учителю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Ключевое дело: </a:t>
            </a:r>
          </a:p>
          <a:p>
            <a:pPr marL="514350" indent="-514350">
              <a:buNone/>
            </a:pPr>
            <a:r>
              <a:rPr lang="ru-RU" b="1" dirty="0" smtClean="0"/>
              <a:t>Открытие галереи Учительской славы, </a:t>
            </a:r>
          </a:p>
          <a:p>
            <a:pPr marL="514350" indent="-514350">
              <a:buNone/>
            </a:pPr>
            <a:r>
              <a:rPr lang="ru-RU" b="1" dirty="0" smtClean="0"/>
              <a:t>монтаж видеофильма об учителях гимназии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000100" y="1071546"/>
            <a:ext cx="7772400" cy="1143000"/>
          </a:xfrm>
          <a:prstGeom prst="rect">
            <a:avLst/>
          </a:prstGeom>
        </p:spPr>
        <p:txBody>
          <a:bodyPr bIns="91440" anchor="b" anchorCtr="0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триместр – сентябрь-ноябрь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285860"/>
            <a:ext cx="7772400" cy="45720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r>
              <a:rPr lang="ru-RU" sz="3400" b="1" dirty="0" smtClean="0"/>
              <a:t>Девиз: </a:t>
            </a:r>
            <a:r>
              <a:rPr lang="ru-RU" sz="3400" b="1" i="1" dirty="0" smtClean="0">
                <a:solidFill>
                  <a:srgbClr val="FF0000"/>
                </a:solidFill>
              </a:rPr>
              <a:t>Наши лучшие друзья - родители</a:t>
            </a:r>
            <a:endParaRPr lang="ru-RU" sz="3400" i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ru-RU" dirty="0" smtClean="0"/>
              <a:t>События:</a:t>
            </a:r>
          </a:p>
          <a:p>
            <a:pPr marL="514350" indent="-514350"/>
            <a:r>
              <a:rPr lang="ru-RU" dirty="0" smtClean="0"/>
              <a:t>Рождественские образовательные чтения</a:t>
            </a:r>
          </a:p>
          <a:p>
            <a:pPr marL="514350" indent="-514350"/>
            <a:r>
              <a:rPr lang="ru-RU" dirty="0" smtClean="0"/>
              <a:t>Походы выходного дня классов совместно с родителями</a:t>
            </a:r>
          </a:p>
          <a:p>
            <a:pPr marL="514350" indent="-514350"/>
            <a:r>
              <a:rPr lang="ru-RU" dirty="0" smtClean="0"/>
              <a:t>Встречи с родителями гимназистов– известными жителями Слободского</a:t>
            </a:r>
          </a:p>
          <a:p>
            <a:pPr marL="514350" indent="-514350"/>
            <a:r>
              <a:rPr lang="ru-RU" dirty="0" smtClean="0"/>
              <a:t>Научно-практическая конференция исследовательских и творческих работ к юбилею гимназии</a:t>
            </a:r>
          </a:p>
          <a:p>
            <a:pPr marL="514350" indent="-514350"/>
            <a:r>
              <a:rPr lang="ru-RU" dirty="0" smtClean="0"/>
              <a:t>Проект классов совместно с родителями </a:t>
            </a:r>
          </a:p>
          <a:p>
            <a:pPr marL="514350" indent="-514350">
              <a:buNone/>
            </a:pPr>
            <a:r>
              <a:rPr lang="ru-RU" dirty="0" smtClean="0"/>
              <a:t>        «Копилка добрых дел»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Ключевое дело: </a:t>
            </a:r>
          </a:p>
          <a:p>
            <a:pPr marL="514350" indent="-514350">
              <a:buNone/>
            </a:pPr>
            <a:r>
              <a:rPr lang="ru-RU" b="1" dirty="0" smtClean="0"/>
              <a:t>        Выборы Президента гимназического самоуправления </a:t>
            </a:r>
          </a:p>
          <a:p>
            <a:pPr marL="514350" indent="-514350">
              <a:buNone/>
            </a:pPr>
            <a:r>
              <a:rPr lang="ru-RU" b="1" dirty="0" smtClean="0"/>
              <a:t>        День открытых дверей для родителей гимназистов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триместр - декабрь-февраль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Девиз: </a:t>
            </a:r>
            <a:r>
              <a:rPr lang="ru-RU" b="1" i="1" dirty="0" smtClean="0">
                <a:solidFill>
                  <a:srgbClr val="FF0000"/>
                </a:solidFill>
              </a:rPr>
              <a:t>Дети - лучшие на свете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ru-RU" dirty="0" smtClean="0"/>
              <a:t>События:</a:t>
            </a:r>
          </a:p>
          <a:p>
            <a:pPr marL="514350" indent="-514350"/>
            <a:r>
              <a:rPr lang="ru-RU" dirty="0" smtClean="0"/>
              <a:t>Мистер Гимназии-2015</a:t>
            </a:r>
          </a:p>
          <a:p>
            <a:pPr marL="514350" indent="-514350"/>
            <a:r>
              <a:rPr lang="ru-RU" dirty="0" smtClean="0"/>
              <a:t>Конкурс стихов собственного сочинения о гимназии</a:t>
            </a:r>
          </a:p>
          <a:p>
            <a:pPr marL="514350" indent="-514350"/>
            <a:r>
              <a:rPr lang="ru-RU" dirty="0" smtClean="0"/>
              <a:t>Смотр строя и песни</a:t>
            </a:r>
          </a:p>
          <a:p>
            <a:pPr marL="514350" indent="-514350"/>
            <a:r>
              <a:rPr lang="ru-RU" dirty="0" smtClean="0"/>
              <a:t>Цветная неделя выпускников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Ключевое дело: Линейка Чести гимназии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 триместр – март - май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481118"/>
            <a:ext cx="7972452" cy="537688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План подготовки к празднованию юбилея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1397000"/>
          <a:ext cx="7429551" cy="506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  <a:gridCol w="1881200"/>
                <a:gridCol w="2476517"/>
              </a:tblGrid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Оформление к</a:t>
                      </a:r>
                      <a:r>
                        <a:rPr lang="ru-RU" b="1" baseline="0" dirty="0" smtClean="0"/>
                        <a:t> юбилею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июнь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Аботурова</a:t>
                      </a:r>
                      <a:r>
                        <a:rPr lang="ru-RU" dirty="0" smtClean="0"/>
                        <a:t> Н.В.</a:t>
                      </a:r>
                    </a:p>
                    <a:p>
                      <a:r>
                        <a:rPr lang="ru-RU" dirty="0" err="1" smtClean="0"/>
                        <a:t>Волоскова</a:t>
                      </a:r>
                      <a:r>
                        <a:rPr lang="ru-RU" dirty="0" smtClean="0"/>
                        <a:t> С.Е.</a:t>
                      </a:r>
                    </a:p>
                    <a:p>
                      <a:r>
                        <a:rPr lang="ru-RU" dirty="0" smtClean="0"/>
                        <a:t>Злобина Н.В.</a:t>
                      </a:r>
                      <a:endParaRPr lang="ru-RU" dirty="0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1. Растяжка «С юбилеем, любимая гимназия»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2. Воздушные гелиевые шары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3. Стенды по истории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4. Футболки – 30 шт.</a:t>
                      </a:r>
                    </a:p>
                    <a:p>
                      <a:r>
                        <a:rPr lang="ru-RU" dirty="0" smtClean="0"/>
                        <a:t>48-50 размер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5   Бейсболки</a:t>
                      </a:r>
                      <a:r>
                        <a:rPr lang="ru-RU" baseline="0" dirty="0" smtClean="0"/>
                        <a:t> с эмблемой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r>
                        <a:rPr lang="ru-RU" baseline="0" dirty="0" smtClean="0"/>
                        <a:t>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481118"/>
            <a:ext cx="7972452" cy="537688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План подготовки к празднованию юбилея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1334587"/>
          <a:ext cx="7500990" cy="5523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445"/>
                <a:gridCol w="1625215"/>
                <a:gridCol w="2500330"/>
              </a:tblGrid>
              <a:tr h="348646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87161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Диски</a:t>
                      </a:r>
                      <a:r>
                        <a:rPr lang="ru-RU" dirty="0" smtClean="0"/>
                        <a:t> с фото</a:t>
                      </a:r>
                      <a:r>
                        <a:rPr lang="ru-RU" baseline="0" dirty="0" smtClean="0"/>
                        <a:t> и видео </a:t>
                      </a:r>
                    </a:p>
                    <a:p>
                      <a:r>
                        <a:rPr lang="ru-RU" baseline="0" dirty="0" smtClean="0"/>
                        <a:t>за все года для выпускников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Тюков</a:t>
                      </a:r>
                      <a:r>
                        <a:rPr lang="ru-RU" baseline="0" dirty="0" smtClean="0"/>
                        <a:t> В.Е.</a:t>
                      </a:r>
                      <a:endParaRPr lang="ru-RU" dirty="0"/>
                    </a:p>
                  </a:txBody>
                  <a:tcPr/>
                </a:tc>
              </a:tr>
              <a:tr h="188579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Календарь </a:t>
                      </a:r>
                      <a:r>
                        <a:rPr lang="ru-RU" dirty="0" smtClean="0"/>
                        <a:t>на год с</a:t>
                      </a:r>
                      <a:r>
                        <a:rPr lang="ru-RU" baseline="0" dirty="0" smtClean="0"/>
                        <a:t> нашей эмблемой, где особо отмечены традиционные мероприятия гимназии: День Гимназиста, Вечер встречи выпускников, Линейка Чести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Чудиновских</a:t>
                      </a:r>
                      <a:r>
                        <a:rPr lang="ru-RU" dirty="0" smtClean="0"/>
                        <a:t> М.Г.</a:t>
                      </a:r>
                      <a:endParaRPr lang="ru-RU" dirty="0"/>
                    </a:p>
                  </a:txBody>
                  <a:tcPr/>
                </a:tc>
              </a:tr>
              <a:tr h="75431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Блокноты, ручки-стержни </a:t>
                      </a:r>
                      <a:r>
                        <a:rPr lang="ru-RU" dirty="0" smtClean="0"/>
                        <a:t>с эмблемой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Чудиновских</a:t>
                      </a:r>
                      <a:r>
                        <a:rPr lang="ru-RU" dirty="0" smtClean="0"/>
                        <a:t> М.Г.</a:t>
                      </a:r>
                      <a:endParaRPr lang="ru-RU" dirty="0"/>
                    </a:p>
                  </a:txBody>
                  <a:tcPr/>
                </a:tc>
              </a:tr>
              <a:tr h="61013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Кружки</a:t>
                      </a:r>
                      <a:r>
                        <a:rPr lang="ru-RU" dirty="0" smtClean="0"/>
                        <a:t>, пакеты</a:t>
                      </a:r>
                      <a:r>
                        <a:rPr lang="ru-RU" baseline="0" dirty="0" smtClean="0"/>
                        <a:t> с эмблемой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Злобина Н.В.</a:t>
                      </a:r>
                      <a:endParaRPr lang="ru-RU" dirty="0"/>
                    </a:p>
                  </a:txBody>
                  <a:tcPr/>
                </a:tc>
              </a:tr>
              <a:tr h="61013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Дневники</a:t>
                      </a:r>
                      <a:r>
                        <a:rPr lang="ru-RU" baseline="0" dirty="0" smtClean="0"/>
                        <a:t> гимназиста с юбилейными датами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Чудиновских</a:t>
                      </a:r>
                      <a:r>
                        <a:rPr lang="ru-RU" dirty="0" smtClean="0"/>
                        <a:t> М.Г.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48646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481118"/>
            <a:ext cx="7972452" cy="537688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142852"/>
            <a:ext cx="7929618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План подготовки к празднованию юбилея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1500174"/>
          <a:ext cx="7143801" cy="498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687"/>
                <a:gridCol w="1808847"/>
                <a:gridCol w="2381267"/>
              </a:tblGrid>
              <a:tr h="364962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578379">
                <a:tc>
                  <a:txBody>
                    <a:bodyPr/>
                    <a:lstStyle/>
                    <a:p>
                      <a:r>
                        <a:rPr lang="ru-RU" dirty="0" smtClean="0"/>
                        <a:t>Сценарий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Сунцова</a:t>
                      </a:r>
                      <a:r>
                        <a:rPr lang="ru-RU" dirty="0" smtClean="0"/>
                        <a:t> Е.А.</a:t>
                      </a:r>
                    </a:p>
                    <a:p>
                      <a:r>
                        <a:rPr lang="ru-RU" dirty="0" err="1" smtClean="0"/>
                        <a:t>Волоскова</a:t>
                      </a:r>
                      <a:r>
                        <a:rPr lang="ru-RU" dirty="0" smtClean="0"/>
                        <a:t> С.Е.</a:t>
                      </a:r>
                    </a:p>
                    <a:p>
                      <a:r>
                        <a:rPr lang="ru-RU" dirty="0" err="1" smtClean="0"/>
                        <a:t>Аботурова</a:t>
                      </a:r>
                      <a:r>
                        <a:rPr lang="ru-RU" dirty="0" smtClean="0"/>
                        <a:t> Н.В.</a:t>
                      </a:r>
                    </a:p>
                  </a:txBody>
                  <a:tcPr/>
                </a:tc>
              </a:tr>
              <a:tr h="1148732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хореографических номеров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Октябрь-январь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Перкова</a:t>
                      </a:r>
                      <a:r>
                        <a:rPr lang="ru-RU" dirty="0" smtClean="0"/>
                        <a:t> Е.В.</a:t>
                      </a:r>
                      <a:endParaRPr lang="ru-RU" dirty="0"/>
                    </a:p>
                  </a:txBody>
                  <a:tcPr/>
                </a:tc>
              </a:tr>
              <a:tr h="826255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вокальных номеров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Октябрь-январь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Агеева</a:t>
                      </a:r>
                      <a:r>
                        <a:rPr lang="ru-RU" baseline="0" dirty="0" smtClean="0"/>
                        <a:t> Е.Л.</a:t>
                      </a:r>
                      <a:endParaRPr lang="ru-RU" dirty="0"/>
                    </a:p>
                  </a:txBody>
                  <a:tcPr/>
                </a:tc>
              </a:tr>
              <a:tr h="578379">
                <a:tc>
                  <a:txBody>
                    <a:bodyPr/>
                    <a:lstStyle/>
                    <a:p>
                      <a:r>
                        <a:rPr lang="ru-RU" dirty="0" smtClean="0"/>
                        <a:t>Мультимедиа-сопровождение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Чудиновских</a:t>
                      </a:r>
                      <a:r>
                        <a:rPr lang="ru-RU" dirty="0" smtClean="0"/>
                        <a:t> М.Г.</a:t>
                      </a:r>
                    </a:p>
                    <a:p>
                      <a:r>
                        <a:rPr lang="ru-RU" dirty="0" smtClean="0"/>
                        <a:t>Тюков В.Е.</a:t>
                      </a:r>
                    </a:p>
                    <a:p>
                      <a:r>
                        <a:rPr lang="ru-RU" dirty="0" err="1" smtClean="0"/>
                        <a:t>Аботурова</a:t>
                      </a:r>
                      <a:r>
                        <a:rPr lang="ru-RU" dirty="0" smtClean="0"/>
                        <a:t> Н.В.</a:t>
                      </a:r>
                    </a:p>
                  </a:txBody>
                  <a:tcPr/>
                </a:tc>
              </a:tr>
              <a:tr h="364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4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364</TotalTime>
  <Words>393</Words>
  <Application>Microsoft Office PowerPoint</Application>
  <PresentationFormat>Экран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Концепция празднования 25-летнего юбилея гимназии</vt:lpstr>
      <vt:lpstr>1991 год – открытие гимназии</vt:lpstr>
      <vt:lpstr>Ключевое дело года</vt:lpstr>
      <vt:lpstr> 2015-2016 учебный год - юбилейный</vt:lpstr>
      <vt:lpstr>2 триместр - декабрь-февраль </vt:lpstr>
      <vt:lpstr>3 триместр – март - май </vt:lpstr>
      <vt:lpstr> План подготовки к празднованию юбилея</vt:lpstr>
      <vt:lpstr> План подготовки к празднованию юбилея</vt:lpstr>
      <vt:lpstr> План подготовки к празднованию юбилея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празднования 25-летнего юбилея гимназии</dc:title>
  <cp:lastModifiedBy>Злата Александровна</cp:lastModifiedBy>
  <cp:revision>32</cp:revision>
  <dcterms:modified xsi:type="dcterms:W3CDTF">2015-03-31T06:03:23Z</dcterms:modified>
</cp:coreProperties>
</file>