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82" r:id="rId1"/>
  </p:sldMasterIdLst>
  <p:notesMasterIdLst>
    <p:notesMasterId r:id="rId32"/>
  </p:notesMasterIdLst>
  <p:handoutMasterIdLst>
    <p:handoutMasterId r:id="rId33"/>
  </p:handoutMasterIdLst>
  <p:sldIdLst>
    <p:sldId id="287" r:id="rId2"/>
    <p:sldId id="626" r:id="rId3"/>
    <p:sldId id="555" r:id="rId4"/>
    <p:sldId id="556" r:id="rId5"/>
    <p:sldId id="603" r:id="rId6"/>
    <p:sldId id="592" r:id="rId7"/>
    <p:sldId id="558" r:id="rId8"/>
    <p:sldId id="557" r:id="rId9"/>
    <p:sldId id="547" r:id="rId10"/>
    <p:sldId id="567" r:id="rId11"/>
    <p:sldId id="618" r:id="rId12"/>
    <p:sldId id="628" r:id="rId13"/>
    <p:sldId id="629" r:id="rId14"/>
    <p:sldId id="623" r:id="rId15"/>
    <p:sldId id="624" r:id="rId16"/>
    <p:sldId id="617" r:id="rId17"/>
    <p:sldId id="582" r:id="rId18"/>
    <p:sldId id="583" r:id="rId19"/>
    <p:sldId id="584" r:id="rId20"/>
    <p:sldId id="549" r:id="rId21"/>
    <p:sldId id="546" r:id="rId22"/>
    <p:sldId id="585" r:id="rId23"/>
    <p:sldId id="601" r:id="rId24"/>
    <p:sldId id="630" r:id="rId25"/>
    <p:sldId id="602" r:id="rId26"/>
    <p:sldId id="622" r:id="rId27"/>
    <p:sldId id="600" r:id="rId28"/>
    <p:sldId id="631" r:id="rId29"/>
    <p:sldId id="352" r:id="rId30"/>
    <p:sldId id="632" r:id="rId31"/>
  </p:sldIdLst>
  <p:sldSz cx="9144000" cy="6858000" type="screen4x3"/>
  <p:notesSz cx="6858000" cy="994727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33"/>
    <a:srgbClr val="33CCCC"/>
    <a:srgbClr val="FFE2C5"/>
    <a:srgbClr val="000000"/>
    <a:srgbClr val="003399"/>
    <a:srgbClr val="FFFFFF"/>
    <a:srgbClr val="FF0000"/>
    <a:srgbClr val="A4A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327" autoAdjust="0"/>
    <p:restoredTop sz="89165" autoAdjust="0"/>
  </p:normalViewPr>
  <p:slideViewPr>
    <p:cSldViewPr>
      <p:cViewPr varScale="1">
        <p:scale>
          <a:sx n="88" d="100"/>
          <a:sy n="88" d="100"/>
        </p:scale>
        <p:origin x="37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33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092" cy="49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275" y="0"/>
            <a:ext cx="2971092" cy="49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F6CA67D-1054-4B79-B370-02309940648B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786"/>
            <a:ext cx="2971092" cy="49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275" y="9448786"/>
            <a:ext cx="2971092" cy="496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CDF6278-D43F-461A-B2C8-B99A981133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192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1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3187" tIns="46593" rIns="93187" bIns="46593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sz="2000" smtClean="0">
              <a:solidFill>
                <a:schemeClr val="bg1"/>
              </a:solidFill>
              <a:latin typeface="Verdana" panose="020B060403050404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075" name="AutoShape 2"/>
          <p:cNvSpPr>
            <a:spLocks noChangeArrowheads="1"/>
          </p:cNvSpPr>
          <p:nvPr/>
        </p:nvSpPr>
        <p:spPr bwMode="auto">
          <a:xfrm>
            <a:off x="0" y="1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3187" tIns="46593" rIns="93187" bIns="46593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sz="2000" smtClean="0">
              <a:solidFill>
                <a:schemeClr val="bg1"/>
              </a:solidFill>
              <a:latin typeface="Verdana" panose="020B060403050404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0" y="1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3187" tIns="46593" rIns="93187" bIns="46593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76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endParaRPr lang="ru-RU" altLang="ru-RU" sz="2000" smtClean="0">
              <a:solidFill>
                <a:schemeClr val="bg1"/>
              </a:solidFill>
              <a:latin typeface="Verdana" panose="020B060403050404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07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8954750" y="-13463588"/>
            <a:ext cx="37912675" cy="2843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637" y="4724393"/>
            <a:ext cx="5480197" cy="44751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046236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7555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64231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10138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38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EC1C8D1-12D1-454B-B7A3-F57C93BB246A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257E419-9DBC-4BAE-A99D-2A8846E4A8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49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2FD1E-E1AA-44CC-8B9F-46E3AD9F726B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C2048-01A7-425F-9FDA-AD2A7BA312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440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E4507-D904-44F6-AAB1-3229C16078FE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7275E-2881-43F9-B572-1CE2A41125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0493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8274E-CF20-4C37-959F-552D6F261646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3CFCB-F317-4721-8F9C-F9A7BBAA09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42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A9156-3738-44C4-B364-CAAA33BB649F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38C04-AD48-43CE-B749-444C1C1F12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6038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93F49-D6BD-4455-9332-103601115592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4AE88-C811-4D38-9AB5-850CDDE9D4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213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9CE4A-9529-4129-8273-C0B05A992456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98A49-FAA2-4E73-85B5-EC8A733728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571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B281D-3B64-4064-A601-4BD753682F21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91E7A-6C90-47E3-9857-5DF177B0D1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277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FB9F0-C9CC-4E0A-AA86-BACD3006C199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443C3-A686-412D-B098-A8B85144E0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349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A1E3C-0E2C-4C4D-9D17-D321AA7B397D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8E6F4-55D7-494C-8B01-6B98841F75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671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82142-0EF5-4BC3-9BA8-B39F19022EE7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0F253-6954-421E-8049-72A5C823C58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7165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5DD94-11EF-4B6F-8880-2912109C9A63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3085A-B4CD-42C7-B848-8F460B3E9A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8550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967F4-38E1-4269-B625-ADA6CF0F752C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0154-EAFF-4BD1-9543-FEC9C48E51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2446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endParaRPr kumimoji="1" lang="ru-RU" altLang="ru-RU" sz="2400" smtClean="0">
              <a:latin typeface="Tahoma" panose="020B0604030504040204" pitchFamily="34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EC20F455-69A1-43B7-A0B0-9C185901C334}" type="datetimeFigureOut">
              <a:rPr lang="ru-RU"/>
              <a:pPr>
                <a:defRPr/>
              </a:pPr>
              <a:t>11.02.2016</a:t>
            </a:fld>
            <a:endParaRPr lang="ru-RU"/>
          </a:p>
        </p:txBody>
      </p:sp>
      <p:sp>
        <p:nvSpPr>
          <p:cNvPr id="1003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ED58A9AA-FF73-40C6-8820-25B5683575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0" r:id="rId1"/>
    <p:sldLayoutId id="2147485428" r:id="rId2"/>
    <p:sldLayoutId id="2147485429" r:id="rId3"/>
    <p:sldLayoutId id="2147485430" r:id="rId4"/>
    <p:sldLayoutId id="2147485431" r:id="rId5"/>
    <p:sldLayoutId id="2147485432" r:id="rId6"/>
    <p:sldLayoutId id="2147485433" r:id="rId7"/>
    <p:sldLayoutId id="2147485434" r:id="rId8"/>
    <p:sldLayoutId id="2147485435" r:id="rId9"/>
    <p:sldLayoutId id="2147485436" r:id="rId10"/>
    <p:sldLayoutId id="2147485437" r:id="rId11"/>
    <p:sldLayoutId id="2147485438" r:id="rId12"/>
    <p:sldLayoutId id="214748543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Рисунок2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"/>
          <a:stretch>
            <a:fillRect/>
          </a:stretch>
        </p:blipFill>
        <p:spPr bwMode="auto">
          <a:xfrm>
            <a:off x="4286250" y="642938"/>
            <a:ext cx="4414838" cy="562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57188" y="1500188"/>
            <a:ext cx="8535987" cy="4929187"/>
          </a:xfrm>
        </p:spPr>
        <p:txBody>
          <a:bodyPr anchorCtr="1"/>
          <a:lstStyle/>
          <a:p>
            <a:pPr algn="ctr" eaLnBrk="1" hangingPunct="1">
              <a:defRPr/>
            </a:pP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Организация и проведение государственной итоговой аттестации выпускников</a:t>
            </a:r>
            <a:b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rgbClr val="660033"/>
                </a:solidFill>
              </a:rPr>
              <a:t> IX</a:t>
            </a:r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классов </a:t>
            </a:r>
            <a:b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2016 году </a:t>
            </a:r>
            <a:br>
              <a:rPr lang="ru-RU" sz="36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ru-RU" sz="3800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endParaRPr lang="ru-RU" sz="1400" b="1" dirty="0" smtClean="0">
              <a:solidFill>
                <a:srgbClr val="6600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>
          <a:xfrm>
            <a:off x="179386" y="187593"/>
            <a:ext cx="8713787" cy="599759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660033"/>
                </a:solidFill>
              </a:rPr>
              <a:t>График проведения ОГЭ (единый на территории РФ)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755650" y="2017713"/>
          <a:ext cx="8199438" cy="296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9719"/>
                <a:gridCol w="4099719"/>
              </a:tblGrid>
              <a:tr h="3708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  <a:tr h="370880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T="45725" marB="45725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840395"/>
              </p:ext>
            </p:extLst>
          </p:nvPr>
        </p:nvGraphicFramePr>
        <p:xfrm>
          <a:off x="181696" y="1484784"/>
          <a:ext cx="8713787" cy="4735629"/>
        </p:xfrm>
        <a:graphic>
          <a:graphicData uri="http://schemas.openxmlformats.org/drawingml/2006/table">
            <a:tbl>
              <a:tblPr/>
              <a:tblGrid>
                <a:gridCol w="2729638"/>
                <a:gridCol w="5984149"/>
              </a:tblGrid>
              <a:tr h="431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Дата</a:t>
                      </a: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Предметы</a:t>
                      </a: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4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26 мая (четверг)</a:t>
                      </a: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обществознание, химия, литература, информатика и ИКТ</a:t>
                      </a: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760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8 мая (суббота)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иностранные языки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96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31 мая (вторник)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математика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5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3 июня </a:t>
                      </a:r>
                      <a:r>
                        <a:rPr lang="ru-RU" sz="1800" b="1" smtClean="0">
                          <a:solidFill>
                            <a:schemeClr val="tx1"/>
                          </a:solidFill>
                        </a:rPr>
                        <a:t>(среда)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русский язык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7 июня (вторник)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иностранные языки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9 июня (четверг)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география, история, физика, биология 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48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15 июня (вторник)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резерв: предметы по выбору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50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17 июня (среда)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резерв: русский язык, математика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95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21 июня (вторник)</a:t>
                      </a: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  <a:ea typeface="+mn-ea"/>
                          <a:cs typeface="Arial" pitchFamily="34" charset="0"/>
                        </a:rPr>
                        <a:t>резерв: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все предметы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68581" marR="68581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Продолжительность ОГЭ</a:t>
            </a:r>
            <a:endParaRPr lang="ru-RU" altLang="ru-RU" sz="2800" smtClean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927433"/>
              </p:ext>
            </p:extLst>
          </p:nvPr>
        </p:nvGraphicFramePr>
        <p:xfrm>
          <a:off x="357188" y="1285875"/>
          <a:ext cx="8424862" cy="4994278"/>
        </p:xfrm>
        <a:graphic>
          <a:graphicData uri="http://schemas.openxmlformats.org/drawingml/2006/table">
            <a:tbl>
              <a:tblPr/>
              <a:tblGrid>
                <a:gridCol w="3218893"/>
                <a:gridCol w="5205969"/>
              </a:tblGrid>
              <a:tr h="623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Предмет</a:t>
                      </a: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Продолжительность экзамена	</a:t>
                      </a:r>
                    </a:p>
                  </a:txBody>
                  <a:tcPr marL="68579" marR="685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Математика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часа 55 минут (2</a:t>
                      </a: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35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2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Русский язык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часа 55 минут (2</a:t>
                      </a: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35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Литература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часа 55 минут (2</a:t>
                      </a:r>
                      <a:r>
                        <a:rPr kumimoji="0" lang="en-US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35</a:t>
                      </a: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Физика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часа (180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Химия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 часа (120 минут) или 2 часа 20 минут (140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Биология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часа (180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География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 часа (120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История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часа (180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Обществознание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3 часа (180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Информатика и ИКТ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 часа 30 минут (150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Иностранный язык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2 часа 15 минут (135 минут)</a:t>
                      </a:r>
                    </a:p>
                  </a:txBody>
                  <a:tcPr marL="68579" marR="68579" marT="0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000125" y="428625"/>
            <a:ext cx="7793038" cy="785813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На рабочем столе экзаменуемого: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Паспорт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Экз. материалы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2 черные гелиевые ручки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Лекарства и питание (при необходимости)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Доп. материалы по утвержденному перечню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Во время проведения экзамена </a:t>
            </a:r>
            <a:br>
              <a:rPr lang="ru-RU" altLang="ru-RU" sz="2800" b="1" smtClean="0">
                <a:solidFill>
                  <a:srgbClr val="660033"/>
                </a:solidFill>
              </a:rPr>
            </a:br>
            <a:r>
              <a:rPr lang="ru-RU" altLang="ru-RU" sz="2800" b="1" smtClean="0">
                <a:solidFill>
                  <a:srgbClr val="660033"/>
                </a:solidFill>
              </a:rPr>
              <a:t>в ППЭ обучающимся запрещается: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2688" y="2017713"/>
            <a:ext cx="7772400" cy="4554537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Иметь при себе средства связи, электронно-вычислительную технику, фото, аудио, и видеоаппаратуру, справочные материалы, письменные заметки и иные средства хранения и передачи информации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Выносить из аудитории ППЭ экз.материалы на бумажных или электронных носителях, фотографировать экз.материалы</a:t>
            </a:r>
          </a:p>
          <a:p>
            <a:pPr algn="just"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Лица, нарушившие правила, удаляются с экзамена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5" t="8264" r="21832" b="57025"/>
          <a:stretch>
            <a:fillRect/>
          </a:stretch>
        </p:blipFill>
        <p:spPr bwMode="auto">
          <a:xfrm>
            <a:off x="827088" y="115888"/>
            <a:ext cx="7777162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19008" r="22836" b="26721"/>
          <a:stretch>
            <a:fillRect/>
          </a:stretch>
        </p:blipFill>
        <p:spPr bwMode="auto">
          <a:xfrm>
            <a:off x="250825" y="2801938"/>
            <a:ext cx="83534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4572000" y="1125538"/>
            <a:ext cx="863600" cy="333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11188" y="3068638"/>
            <a:ext cx="2665412" cy="12239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/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8540" r="23303" b="57025"/>
          <a:stretch>
            <a:fillRect/>
          </a:stretch>
        </p:blipFill>
        <p:spPr bwMode="auto">
          <a:xfrm>
            <a:off x="1042988" y="333375"/>
            <a:ext cx="6985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1" t="56474" r="23769" b="15703"/>
          <a:stretch>
            <a:fillRect/>
          </a:stretch>
        </p:blipFill>
        <p:spPr bwMode="auto">
          <a:xfrm>
            <a:off x="1042988" y="2997200"/>
            <a:ext cx="712946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5292725" y="1125538"/>
            <a:ext cx="792163" cy="4127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6375" y="4941888"/>
            <a:ext cx="1800225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541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Ошибки при заполнении бланков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8313" y="1428750"/>
            <a:ext cx="8486775" cy="5240338"/>
          </a:xfrm>
        </p:spPr>
        <p:txBody>
          <a:bodyPr/>
          <a:lstStyle/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Бланк заполнен синей ручкой или карандашом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Бланк заполнен не по образцу написания символов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Заполнена область регистрации, но метки части А и ответы части В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 бланк ответов не занесены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 Ответы на задания части В записываются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 словами, когда требуется вводить число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Орфографические ошибки в ответах части В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На дополнительном бланке не заполнены поля регистрации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Неаккуратное  заполнение бланка №2 (нельзя прочитать или понять написанное)</a:t>
            </a:r>
          </a:p>
          <a:p>
            <a:pPr algn="just">
              <a:spcAft>
                <a:spcPts val="1200"/>
              </a:spcAft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cs typeface="Tahoma" pitchFamily="34" charset="0"/>
              </a:rPr>
              <a:t>При исправлении ошибок использован корректор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None/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q"/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 algn="just">
              <a:spcAft>
                <a:spcPts val="1200"/>
              </a:spcAft>
              <a:defRPr/>
            </a:pPr>
            <a:endParaRPr lang="ru-RU" sz="1600" b="1" dirty="0" smtClean="0">
              <a:solidFill>
                <a:srgbClr val="002060"/>
              </a:solidFill>
              <a:cs typeface="Tahoma" pitchFamily="34" charset="0"/>
            </a:endParaRPr>
          </a:p>
          <a:p>
            <a:pPr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793037" cy="12700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 </a:t>
            </a:r>
            <a:br>
              <a:rPr lang="ru-RU" altLang="ru-RU" sz="2800" b="1" smtClean="0">
                <a:solidFill>
                  <a:srgbClr val="660033"/>
                </a:solidFill>
              </a:rPr>
            </a:br>
            <a:endParaRPr lang="ru-RU" altLang="ru-RU" sz="2400" smtClean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395288" y="1628775"/>
          <a:ext cx="8569325" cy="511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865"/>
                <a:gridCol w="1713865"/>
                <a:gridCol w="1713865"/>
                <a:gridCol w="1713865"/>
                <a:gridCol w="1713865"/>
              </a:tblGrid>
              <a:tr h="33533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баллы</a:t>
                      </a:r>
                    </a:p>
                    <a:p>
                      <a:pPr algn="ctr"/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Отметки</a:t>
                      </a: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8775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43" marR="91443"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43" marR="91443"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43" marR="91443"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«5»</a:t>
                      </a:r>
                    </a:p>
                  </a:txBody>
                  <a:tcPr marL="91443" marR="91443" marT="45737" marB="457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29025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Русский язык</a:t>
                      </a:r>
                    </a:p>
                    <a:p>
                      <a:pPr algn="ctr"/>
                      <a:endParaRPr lang="ru-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14 			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 – 24 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25 – 33 </a:t>
                      </a:r>
                    </a:p>
                    <a:p>
                      <a:pPr algn="ctr"/>
                      <a:endParaRPr lang="ru-RU" sz="16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(из них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менее 4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баллов по критериям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ГК1 - ГК4.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Если по критериям ГК1–ГК4 учащийся набрал менее 4 баллов, выставляется отметка «3»)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34 – 39 </a:t>
                      </a:r>
                    </a:p>
                    <a:p>
                      <a:pPr algn="ctr"/>
                      <a:endParaRPr lang="ru-RU" sz="16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(из них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менее 6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баллов по критериям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ГК1 - ГК4. </a:t>
                      </a:r>
                    </a:p>
                    <a:p>
                      <a:pPr algn="ctr"/>
                      <a:r>
                        <a:rPr lang="ru-RU" sz="16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Если по критериям ГК1–ГК4 учащийся набрал менее 6 баллов, выставляется отметка «4») 	</a:t>
                      </a:r>
                    </a:p>
                    <a:p>
                      <a:pPr algn="ctr"/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4" marR="91444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3"/>
          <p:cNvSpPr>
            <a:spLocks noGrp="1"/>
          </p:cNvSpPr>
          <p:nvPr>
            <p:ph type="title"/>
          </p:nvPr>
        </p:nvSpPr>
        <p:spPr>
          <a:xfrm>
            <a:off x="1071563" y="857250"/>
            <a:ext cx="7793037" cy="85725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</a:t>
            </a:r>
            <a:endParaRPr lang="ru-RU" altLang="ru-RU" sz="2800" smtClean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5381132"/>
              </p:ext>
            </p:extLst>
          </p:nvPr>
        </p:nvGraphicFramePr>
        <p:xfrm>
          <a:off x="250825" y="2133600"/>
          <a:ext cx="8704265" cy="2229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853"/>
                <a:gridCol w="1740853"/>
                <a:gridCol w="1740853"/>
                <a:gridCol w="1740853"/>
                <a:gridCol w="1740853"/>
              </a:tblGrid>
              <a:tr h="42408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баллы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Отметки</a:t>
                      </a: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685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46" marR="91446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46" marR="91446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46" marR="91446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«5»</a:t>
                      </a:r>
                    </a:p>
                  </a:txBody>
                  <a:tcPr marL="91446" marR="91446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805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Математика</a:t>
                      </a:r>
                    </a:p>
                    <a:p>
                      <a:pPr algn="ctr"/>
                      <a:endParaRPr lang="ru-RU" sz="1800" b="1" baseline="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18 баллов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 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0 – 7 	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8 – 14 	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 – 21 	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22 – 32 	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47" marR="91447" marT="45694" marB="4569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 rot="10800000" flipV="1">
            <a:off x="395288" y="4375150"/>
            <a:ext cx="85693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Минимальный положительный результат 8</a:t>
            </a:r>
            <a:r>
              <a:rPr lang="ru-RU" b="1" dirty="0">
                <a:latin typeface="+mn-lt"/>
              </a:rPr>
              <a:t> баллов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, набранные в сумме за выполнение заданий всех трёх модулей, при условии, что из них </a:t>
            </a:r>
          </a:p>
          <a:p>
            <a:pPr algn="just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	не менее </a:t>
            </a:r>
            <a:r>
              <a:rPr lang="ru-RU" b="1" dirty="0">
                <a:latin typeface="+mn-lt"/>
              </a:rPr>
              <a:t>3 баллов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по модулю «Алгебра»</a:t>
            </a:r>
          </a:p>
          <a:p>
            <a:pPr algn="just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	не менее </a:t>
            </a:r>
            <a:r>
              <a:rPr lang="ru-RU" b="1" dirty="0">
                <a:latin typeface="+mn-lt"/>
              </a:rPr>
              <a:t>2 баллов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по модулю «Геометрия» </a:t>
            </a:r>
          </a:p>
          <a:p>
            <a:pPr algn="just"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	не менее </a:t>
            </a:r>
            <a:r>
              <a:rPr lang="ru-RU" b="1" dirty="0">
                <a:latin typeface="+mn-lt"/>
              </a:rPr>
              <a:t>2 баллов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по модулю «Реальная математика».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714375"/>
            <a:ext cx="7769225" cy="698500"/>
          </a:xfrm>
        </p:spPr>
        <p:txBody>
          <a:bodyPr anchor="ctr"/>
          <a:lstStyle/>
          <a:p>
            <a:pPr indent="363538" algn="ctr" defTabSz="449263" eaLnBrk="1" hangingPunct="1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 </a:t>
            </a:r>
            <a:r>
              <a:rPr lang="ru-RU" altLang="ru-RU" sz="3200" b="1" smtClean="0">
                <a:solidFill>
                  <a:srgbClr val="660033"/>
                </a:solidFill>
              </a:rPr>
              <a:t>(</a:t>
            </a:r>
            <a:r>
              <a:rPr lang="ru-RU" altLang="ru-RU" sz="2800" b="1" smtClean="0">
                <a:solidFill>
                  <a:srgbClr val="660033"/>
                </a:solidFill>
              </a:rPr>
              <a:t>рекомендации ФИПИ, красным выделены баллы для зачисления в профильные классы)</a:t>
            </a:r>
          </a:p>
        </p:txBody>
      </p:sp>
      <p:graphicFrame>
        <p:nvGraphicFramePr>
          <p:cNvPr id="13357" name="Group 45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158789142"/>
              </p:ext>
            </p:extLst>
          </p:nvPr>
        </p:nvGraphicFramePr>
        <p:xfrm>
          <a:off x="395288" y="2349500"/>
          <a:ext cx="8280400" cy="4230974"/>
        </p:xfrm>
        <a:graphic>
          <a:graphicData uri="http://schemas.openxmlformats.org/drawingml/2006/table">
            <a:tbl>
              <a:tblPr/>
              <a:tblGrid>
                <a:gridCol w="2232107"/>
                <a:gridCol w="1440069"/>
                <a:gridCol w="1584656"/>
                <a:gridCol w="1367486"/>
                <a:gridCol w="1656082"/>
              </a:tblGrid>
              <a:tr h="71978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баллы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Отметки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«5»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73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Физика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9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10 – 19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 – 30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31 – 40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4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Химия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23 балла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8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 – 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18 – 26</a:t>
                      </a: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27 – 34</a:t>
                      </a:r>
                    </a:p>
                    <a:p>
                      <a:pPr marL="0" marR="0" lvl="0" indent="8731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 и более баллов за часть 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715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Закон об образовании в РФ </a:t>
            </a:r>
            <a:br>
              <a:rPr lang="ru-RU" altLang="ru-RU" sz="2800" b="1" smtClean="0">
                <a:solidFill>
                  <a:srgbClr val="660033"/>
                </a:solidFill>
              </a:rPr>
            </a:br>
            <a:r>
              <a:rPr lang="ru-RU" altLang="ru-RU" sz="2800" b="1" smtClean="0">
                <a:solidFill>
                  <a:srgbClr val="660033"/>
                </a:solidFill>
              </a:rPr>
              <a:t>ст. 59 п. 6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2688" y="1714500"/>
            <a:ext cx="7772400" cy="4418013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 государственной итоговой аттестации допускается обучающийся, не имеющий академической задолженности и в полном объеме выполнивший учебный план или индивидуальный учебный план, если иное не установлено порядком проведения государственной итоговой аттестации по соответствующим образовательным программам  - годовые отметки по всем предметам  9 класса не ниже удовлетворительных</a:t>
            </a:r>
          </a:p>
          <a:p>
            <a:pPr algn="just"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714375"/>
            <a:ext cx="7769225" cy="698500"/>
          </a:xfrm>
        </p:spPr>
        <p:txBody>
          <a:bodyPr anchor="ctr"/>
          <a:lstStyle/>
          <a:p>
            <a:pPr indent="363538" algn="ctr" defTabSz="449263" eaLnBrk="1" hangingPunct="1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 </a:t>
            </a:r>
            <a:r>
              <a:rPr lang="ru-RU" altLang="ru-RU" sz="3200" b="1" smtClean="0">
                <a:solidFill>
                  <a:srgbClr val="660033"/>
                </a:solidFill>
              </a:rPr>
              <a:t>(</a:t>
            </a:r>
            <a:r>
              <a:rPr lang="ru-RU" altLang="ru-RU" sz="2800" b="1" smtClean="0">
                <a:solidFill>
                  <a:srgbClr val="660033"/>
                </a:solidFill>
              </a:rPr>
              <a:t>рекомендации ФИПИ, красным выделены баллы для зачисления в профильные классы)</a:t>
            </a:r>
          </a:p>
        </p:txBody>
      </p:sp>
      <p:graphicFrame>
        <p:nvGraphicFramePr>
          <p:cNvPr id="13357" name="Group 45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3383287869"/>
              </p:ext>
            </p:extLst>
          </p:nvPr>
        </p:nvGraphicFramePr>
        <p:xfrm>
          <a:off x="395288" y="2349500"/>
          <a:ext cx="8280400" cy="3348038"/>
        </p:xfrm>
        <a:graphic>
          <a:graphicData uri="http://schemas.openxmlformats.org/drawingml/2006/table">
            <a:tbl>
              <a:tblPr/>
              <a:tblGrid>
                <a:gridCol w="2232107"/>
                <a:gridCol w="1440069"/>
                <a:gridCol w="1440069"/>
                <a:gridCol w="1512073"/>
                <a:gridCol w="1656082"/>
              </a:tblGrid>
              <a:tr h="72007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баллы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Отметки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«5»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7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История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12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 – 23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24 – 34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35 – 44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4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Обществознание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30 баллов</a:t>
                      </a: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14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15 – 24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25 – 33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34 – 39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476250"/>
            <a:ext cx="7769225" cy="1166813"/>
          </a:xfrm>
        </p:spPr>
        <p:txBody>
          <a:bodyPr anchor="ctr"/>
          <a:lstStyle/>
          <a:p>
            <a:pPr indent="363538" algn="ctr" defTabSz="449263" eaLnBrk="1" hangingPunct="1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 </a:t>
            </a:r>
            <a:r>
              <a:rPr lang="ru-RU" altLang="ru-RU" sz="3200" b="1" smtClean="0">
                <a:solidFill>
                  <a:srgbClr val="660033"/>
                </a:solidFill>
              </a:rPr>
              <a:t>(</a:t>
            </a:r>
            <a:r>
              <a:rPr lang="ru-RU" altLang="ru-RU" sz="2800" b="1" smtClean="0">
                <a:solidFill>
                  <a:srgbClr val="660033"/>
                </a:solidFill>
              </a:rPr>
              <a:t>рекомендации ФИПИ, красным выделены баллы для зачисления в профильные классы)</a:t>
            </a:r>
          </a:p>
        </p:txBody>
      </p:sp>
      <p:graphicFrame>
        <p:nvGraphicFramePr>
          <p:cNvPr id="13357" name="Group 45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1102477287"/>
              </p:ext>
            </p:extLst>
          </p:nvPr>
        </p:nvGraphicFramePr>
        <p:xfrm>
          <a:off x="468313" y="2060575"/>
          <a:ext cx="8351837" cy="4240214"/>
        </p:xfrm>
        <a:graphic>
          <a:graphicData uri="http://schemas.openxmlformats.org/drawingml/2006/table">
            <a:tbl>
              <a:tblPr/>
              <a:tblGrid>
                <a:gridCol w="1778633"/>
                <a:gridCol w="1533303"/>
                <a:gridCol w="1583969"/>
                <a:gridCol w="1742735"/>
                <a:gridCol w="1713197"/>
              </a:tblGrid>
              <a:tr h="36572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баллы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Отметки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«5»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4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Биология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33 балла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12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 – 25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26 – 36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37 – 46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30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География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+mn-lt"/>
                        </a:rPr>
                        <a:t>24 балла</a:t>
                      </a: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11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 – 19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20 – 26 	</a:t>
                      </a: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27 – 32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362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</a:rPr>
                        <a:t>Литература 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6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 – 13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14 – 18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19 – 23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27" marR="91427" marT="45701" marB="457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714375"/>
            <a:ext cx="7769225" cy="698500"/>
          </a:xfrm>
        </p:spPr>
        <p:txBody>
          <a:bodyPr anchor="ctr"/>
          <a:lstStyle/>
          <a:p>
            <a:pPr indent="363538" algn="ctr" defTabSz="449263" eaLnBrk="1" hangingPunct="1"/>
            <a:r>
              <a:rPr lang="ru-RU" altLang="ru-RU" sz="2800" b="1" smtClean="0">
                <a:solidFill>
                  <a:srgbClr val="660033"/>
                </a:solidFill>
              </a:rPr>
              <a:t>Шкалы перевода баллов (рекомендации ФИПИ)</a:t>
            </a:r>
          </a:p>
        </p:txBody>
      </p:sp>
      <p:graphicFrame>
        <p:nvGraphicFramePr>
          <p:cNvPr id="13357" name="Group 45"/>
          <p:cNvGraphicFramePr>
            <a:graphicFrameLocks noGrp="1"/>
          </p:cNvGraphicFramePr>
          <p:nvPr>
            <p:ph type="tbl" idx="4294967295"/>
          </p:nvPr>
        </p:nvGraphicFramePr>
        <p:xfrm>
          <a:off x="395288" y="2060575"/>
          <a:ext cx="8280400" cy="4325938"/>
        </p:xfrm>
        <a:graphic>
          <a:graphicData uri="http://schemas.openxmlformats.org/drawingml/2006/table">
            <a:tbl>
              <a:tblPr/>
              <a:tblGrid>
                <a:gridCol w="2232107"/>
                <a:gridCol w="1440069"/>
                <a:gridCol w="1440069"/>
                <a:gridCol w="1512073"/>
                <a:gridCol w="1656082"/>
              </a:tblGrid>
              <a:tr h="7959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Предмет/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баллы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Отметки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«2»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«3»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«4»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ahoma" pitchFamily="34" charset="0"/>
                        </a:rPr>
                        <a:t> «5»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19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Информатика и ИКТ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4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 – 11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12 – 17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18 – 22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3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Иностранный язык</a:t>
                      </a: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 – 28 	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29 – 45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46 – 58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lang="ru-RU" sz="1800" b="1" i="0" u="none" strike="noStrike" kern="1200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59 – 70 	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91433" marR="91433" marT="45736" marB="457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4" r="29796" b="4117"/>
          <a:stretch>
            <a:fillRect/>
          </a:stretch>
        </p:blipFill>
        <p:spPr bwMode="auto">
          <a:xfrm>
            <a:off x="0" y="0"/>
            <a:ext cx="939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250825" y="2636838"/>
            <a:ext cx="1225550" cy="43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Сроки проверки работ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82688" y="2636911"/>
            <a:ext cx="7772400" cy="3495601"/>
          </a:xfrm>
        </p:spPr>
        <p:txBody>
          <a:bodyPr/>
          <a:lstStyle/>
          <a:p>
            <a:pPr algn="just">
              <a:defRPr/>
            </a:pPr>
            <a:r>
              <a:rPr lang="ru-RU" b="1" dirty="0"/>
              <a:t>Обработка и проверка экзаменационных работ занимает не более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десяти рабочих дней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358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Подача апелляций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017713"/>
            <a:ext cx="8415338" cy="4579937"/>
          </a:xfrm>
        </p:spPr>
        <p:txBody>
          <a:bodyPr/>
          <a:lstStyle/>
          <a:p>
            <a:pPr algn="just">
              <a:defRPr/>
            </a:pPr>
            <a:r>
              <a:rPr lang="ru-RU" sz="2000" b="1" dirty="0"/>
              <a:t>Апелляция о нарушении установленного порядка: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400" b="1" dirty="0"/>
              <a:t>	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подается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/>
              <a:t>в день проведения </a:t>
            </a:r>
            <a:r>
              <a:rPr lang="ru-RU" sz="2000" b="1" dirty="0" smtClean="0"/>
              <a:t>экзамена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руководителю ППЭ,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не покидая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ППЭ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	- рассматривается конфликтной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комиссией в течение 2 </a:t>
            </a:r>
            <a:r>
              <a:rPr lang="ru-RU" sz="2000" b="1" dirty="0" smtClean="0"/>
              <a:t>дней.</a:t>
            </a:r>
            <a:endParaRPr lang="ru-RU" sz="2000" b="1" dirty="0"/>
          </a:p>
          <a:p>
            <a:pPr algn="just">
              <a:buFont typeface="Wingdings" panose="05000000000000000000" pitchFamily="2" charset="2"/>
              <a:buNone/>
              <a:defRPr/>
            </a:pPr>
            <a:endParaRPr lang="ru-RU" sz="2000" b="1" dirty="0">
              <a:solidFill>
                <a:srgbClr val="660033"/>
              </a:solidFill>
            </a:endParaRPr>
          </a:p>
          <a:p>
            <a:pPr algn="just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ru-RU" sz="2000" b="1" dirty="0"/>
              <a:t>Апелляция о несогласии с выставленными баллами: 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	- подается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руководителю ОУ </a:t>
            </a:r>
            <a:r>
              <a:rPr lang="ru-RU" sz="2000" b="1" dirty="0" smtClean="0"/>
              <a:t>в </a:t>
            </a:r>
            <a:r>
              <a:rPr lang="ru-RU" sz="2000" b="1" dirty="0"/>
              <a:t>течение </a:t>
            </a:r>
            <a:r>
              <a:rPr lang="ru-RU" sz="2000" b="1" dirty="0" smtClean="0"/>
              <a:t>2 дней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со дня объявления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результатов по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соответствующему общеобразовательному предмету,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	- рассматривается конфликтной комиссией </a:t>
            </a:r>
            <a:r>
              <a:rPr lang="ru-RU" sz="2000" b="1" dirty="0"/>
              <a:t>не более </a:t>
            </a:r>
            <a:r>
              <a:rPr lang="ru-RU" sz="2000" b="1" dirty="0" smtClean="0"/>
              <a:t>4 дней</a:t>
            </a:r>
            <a:r>
              <a:rPr lang="ru-RU" sz="2000" b="1" dirty="0" smtClean="0">
                <a:solidFill>
                  <a:srgbClr val="660033"/>
                </a:solidFill>
              </a:rPr>
              <a:t>.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just">
              <a:buFont typeface="Wingdings" panose="05000000000000000000" pitchFamily="2" charset="2"/>
              <a:buNone/>
              <a:defRPr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5" t="8264" r="21832" b="57025"/>
          <a:stretch>
            <a:fillRect/>
          </a:stretch>
        </p:blipFill>
        <p:spPr bwMode="auto">
          <a:xfrm>
            <a:off x="827088" y="115888"/>
            <a:ext cx="7777162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19008" r="22836" b="26721"/>
          <a:stretch>
            <a:fillRect/>
          </a:stretch>
        </p:blipFill>
        <p:spPr bwMode="auto">
          <a:xfrm>
            <a:off x="250825" y="2801938"/>
            <a:ext cx="835342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4572000" y="1125538"/>
            <a:ext cx="863600" cy="333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827088" y="5084763"/>
            <a:ext cx="2520950" cy="936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3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К повторной сдаче экзаменов ГИА допускаются обучающиеся: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288" y="2017713"/>
            <a:ext cx="8569325" cy="4651375"/>
          </a:xfrm>
        </p:spPr>
        <p:txBody>
          <a:bodyPr/>
          <a:lstStyle/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Получившие на ГИА неудовлетворительный результат по 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одному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из обязательных учебных предметов;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Не явившиеся на экзамен по уважительной причине (болезнь или др.обстоятельства, подтвержденные документально);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Не завершившие выполнение экз. работы по уважительной причине (болезнь или др.обстоятельства, подтвержденные документально);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Апелляция которых о нарушении установленного порядка проведения ГИА удовлетворена конфликтной комиссией;</a:t>
            </a:r>
          </a:p>
          <a:p>
            <a:pPr algn="just"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Результаты которых были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анулированы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ГЭК в связи с неправильными действиями должностных лиц в ППЭ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630511"/>
          </a:xfrm>
        </p:spPr>
        <p:txBody>
          <a:bodyPr/>
          <a:lstStyle/>
          <a:p>
            <a:pPr algn="ctr"/>
            <a:r>
              <a:rPr lang="ru-RU" sz="3600" b="1" dirty="0" smtClean="0"/>
              <a:t>Отметка в аттестате </a:t>
            </a:r>
            <a:br>
              <a:rPr lang="ru-RU" sz="3600" b="1" dirty="0" smtClean="0"/>
            </a:br>
            <a:r>
              <a:rPr lang="ru-RU" sz="3600" b="1" dirty="0" smtClean="0"/>
              <a:t>об основном общем образовании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88" y="2564903"/>
            <a:ext cx="7772400" cy="3567609"/>
          </a:xfrm>
        </p:spPr>
        <p:txBody>
          <a:bodyPr/>
          <a:lstStyle/>
          <a:p>
            <a:pPr algn="just"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Русский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язык, математика -</a:t>
            </a:r>
            <a:r>
              <a:rPr lang="ru-RU" sz="2800" b="1" dirty="0" smtClean="0"/>
              <a:t> среднее арифметическое с округлением по правилам математики годовой и экзаменационной отметки,</a:t>
            </a:r>
          </a:p>
          <a:p>
            <a:pPr algn="just"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Остальные предметы -</a:t>
            </a:r>
            <a:r>
              <a:rPr lang="ru-RU" sz="2800" b="1" dirty="0" smtClean="0"/>
              <a:t> годовая отметка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364277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2286000"/>
            <a:ext cx="8429625" cy="387985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www.fipi.ru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gia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.edu.ru</a:t>
            </a:r>
            <a:b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obrnadzor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gov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ru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</a:t>
            </a:r>
            <a:r>
              <a:rPr lang="ru-RU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ege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43edu.ru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3200" b="1" dirty="0" err="1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кировлен.рф</a:t>
            </a:r>
            <a: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ru-RU" sz="3200" b="1" dirty="0" smtClean="0">
                <a:solidFill>
                  <a:srgbClr val="26267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3200" b="1" dirty="0" smtClean="0">
              <a:solidFill>
                <a:srgbClr val="26267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1" name="Прямоугольник 2"/>
          <p:cNvSpPr>
            <a:spLocks noChangeArrowheads="1"/>
          </p:cNvSpPr>
          <p:nvPr/>
        </p:nvSpPr>
        <p:spPr bwMode="auto">
          <a:xfrm>
            <a:off x="1500188" y="857250"/>
            <a:ext cx="6072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>
                <a:solidFill>
                  <a:srgbClr val="660033"/>
                </a:solidFill>
                <a:ea typeface="Lucida Sans Unicode" panose="020B0602030504020204" pitchFamily="34" charset="0"/>
                <a:cs typeface="Lucida Sans Unicode" panose="020B0602030504020204" pitchFamily="34" charset="0"/>
              </a:rPr>
              <a:t>Сайты для работы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541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Государственная итоговая аттестация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44563" y="2349500"/>
            <a:ext cx="7804150" cy="3783013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Форма государственного контроля (оценки) освоения основных общеобразовательных программ основного общего образования в соответствии с требованиями ФКГОС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Телефон для справок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88" y="3068959"/>
            <a:ext cx="7772400" cy="306355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58 – 41 – 73</a:t>
            </a:r>
          </a:p>
          <a:p>
            <a:pPr marL="0" indent="0" algn="ctr">
              <a:buNone/>
            </a:pPr>
            <a:r>
              <a:rPr lang="ru-RU" sz="4000" b="1" dirty="0" smtClean="0"/>
              <a:t>Наталья Борисовна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56013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Нормативно-правовая база ГИА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755650" y="2205038"/>
            <a:ext cx="8199438" cy="3927475"/>
          </a:xfrm>
        </p:spPr>
        <p:txBody>
          <a:bodyPr/>
          <a:lstStyle/>
          <a:p>
            <a:pPr algn="just">
              <a:defRPr/>
            </a:pPr>
            <a:endParaRPr lang="ru-RU" sz="2000" b="1" dirty="0" smtClean="0"/>
          </a:p>
          <a:p>
            <a:pPr algn="just">
              <a:defRPr/>
            </a:pPr>
            <a:r>
              <a:rPr lang="ru-RU" sz="2000" b="1" dirty="0" smtClean="0"/>
              <a:t>Приказ Минобразования РФ  от 25.12.2013 № 1394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«Об утверждении Порядка проведения государственной итоговой аттестации по общеобразовательным программам основного общего образования»</a:t>
            </a:r>
          </a:p>
          <a:p>
            <a:pPr algn="just">
              <a:defRPr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2" t="9641" r="24651" b="12357"/>
          <a:stretch>
            <a:fillRect/>
          </a:stretch>
        </p:blipFill>
        <p:spPr bwMode="auto">
          <a:xfrm>
            <a:off x="323850" y="260350"/>
            <a:ext cx="8496300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900113" y="3232150"/>
            <a:ext cx="1223962" cy="287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54100"/>
          </a:xfrm>
        </p:spPr>
        <p:txBody>
          <a:bodyPr/>
          <a:lstStyle/>
          <a:p>
            <a:pPr algn="ctr"/>
            <a:endParaRPr lang="ru-RU" altLang="ru-RU" sz="2800" smtClean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188" y="1916113"/>
            <a:ext cx="8343900" cy="468153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Выпускник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IX класса </a:t>
            </a:r>
            <a:r>
              <a:rPr lang="ru-RU" sz="2400" b="1" dirty="0" smtClean="0"/>
              <a:t>не </a:t>
            </a:r>
            <a:r>
              <a:rPr lang="ru-RU" sz="2400" b="1" dirty="0"/>
              <a:t>позднее </a:t>
            </a:r>
            <a:r>
              <a:rPr lang="ru-RU" sz="2400" b="1" dirty="0" smtClean="0"/>
              <a:t>1 марта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текущего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года подает в 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свою образовательную организацию </a:t>
            </a:r>
            <a:r>
              <a:rPr lang="ru-RU" sz="2400" b="1" dirty="0" smtClean="0"/>
              <a:t>заявление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установленного образца с указанием перечня общеобразовательных предметов, по которым он планирует сдавать экзамены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итоговой аттестации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982662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Государственная итоговая аттестация</a:t>
            </a:r>
          </a:p>
        </p:txBody>
      </p:sp>
      <p:sp>
        <p:nvSpPr>
          <p:cNvPr id="7171" name="Содержимое 4"/>
          <p:cNvSpPr>
            <a:spLocks noGrp="1"/>
          </p:cNvSpPr>
          <p:nvPr>
            <p:ph idx="1"/>
          </p:nvPr>
        </p:nvSpPr>
        <p:spPr>
          <a:xfrm>
            <a:off x="1357313" y="2643188"/>
            <a:ext cx="6143625" cy="3489325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/>
              <a:t>Обязательные экзамены </a:t>
            </a:r>
            <a:r>
              <a:rPr lang="ru-RU" sz="2400" b="1" dirty="0" smtClean="0">
                <a:solidFill>
                  <a:srgbClr val="002060"/>
                </a:solidFill>
              </a:rPr>
              <a:t>– </a:t>
            </a:r>
          </a:p>
          <a:p>
            <a:pPr algn="r"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русский язык и математика</a:t>
            </a:r>
          </a:p>
          <a:p>
            <a:pPr algn="just">
              <a:defRPr/>
            </a:pPr>
            <a:r>
              <a:rPr lang="ru-RU" sz="2400" b="1" dirty="0" smtClean="0"/>
              <a:t>2 экзамена по выбору - могут быть выбраны для сдачи экзамена:</a:t>
            </a:r>
            <a:r>
              <a:rPr lang="ru-RU" sz="2400" b="1" dirty="0" smtClean="0">
                <a:solidFill>
                  <a:srgbClr val="002060"/>
                </a:solidFill>
              </a:rPr>
              <a:t> литература, физика, химия, биология, география, история, обществознание, английский язык, информатика и ИКТ</a:t>
            </a:r>
          </a:p>
          <a:p>
            <a:pPr algn="r">
              <a:buFont typeface="Wingdings" panose="05000000000000000000" pitchFamily="2" charset="2"/>
              <a:buNone/>
              <a:defRPr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Font typeface="Wingdings" panose="05000000000000000000" pitchFamily="2" charset="2"/>
              <a:buNone/>
              <a:defRPr/>
            </a:pPr>
            <a:endParaRPr lang="ru-RU" sz="2400" b="1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b="1" dirty="0" smtClean="0"/>
          </a:p>
          <a:p>
            <a:pPr algn="just">
              <a:defRPr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54100"/>
          </a:xfrm>
        </p:spPr>
        <p:txBody>
          <a:bodyPr/>
          <a:lstStyle/>
          <a:p>
            <a:pPr algn="ctr"/>
            <a:r>
              <a:rPr lang="ru-RU" altLang="ru-RU" sz="2800" b="1" smtClean="0">
                <a:solidFill>
                  <a:srgbClr val="660033"/>
                </a:solidFill>
              </a:rPr>
              <a:t>Форма государственной итоговой аттестации выпускников </a:t>
            </a:r>
            <a:r>
              <a:rPr lang="en-US" altLang="ru-RU" sz="2800" b="1" smtClean="0">
                <a:solidFill>
                  <a:srgbClr val="660033"/>
                </a:solidFill>
              </a:rPr>
              <a:t>IX </a:t>
            </a:r>
            <a:r>
              <a:rPr lang="ru-RU" altLang="ru-RU" sz="2800" b="1" smtClean="0">
                <a:solidFill>
                  <a:srgbClr val="660033"/>
                </a:solidFill>
              </a:rPr>
              <a:t>классов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611188" y="2276475"/>
            <a:ext cx="8208962" cy="3856038"/>
          </a:xfrm>
        </p:spPr>
        <p:txBody>
          <a:bodyPr/>
          <a:lstStyle/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ОГЭ – основной государственный экзамен с использованием контрольно-измерительных материалов (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КИМов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), представляющих собой комплексы заданий стандартизированной формы</a:t>
            </a:r>
          </a:p>
          <a:p>
            <a:pPr algn="just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ГВЭ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571500" y="2060575"/>
            <a:ext cx="83216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ru-RU" sz="2000" b="1" dirty="0">
                <a:latin typeface="+mn-lt"/>
              </a:rPr>
              <a:t>Цели </a:t>
            </a:r>
            <a:r>
              <a:rPr lang="ru-RU" sz="2000" b="1" dirty="0">
                <a:latin typeface="Arial" charset="0"/>
              </a:rPr>
              <a:t>: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	- установление уровня освоения Федерального компонента государственного стандарта основного общего образования;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	- получение независимой «внешней» оценки качества подготовки выпускников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endParaRPr lang="ru-RU" sz="2000" b="1" dirty="0">
              <a:solidFill>
                <a:srgbClr val="003399"/>
              </a:solidFill>
              <a:latin typeface="Arial" charset="0"/>
            </a:endParaRPr>
          </a:p>
          <a:p>
            <a:pPr algn="just" eaLnBrk="1" hangingPunct="1">
              <a:defRPr/>
            </a:pPr>
            <a:r>
              <a:rPr lang="ru-RU" sz="2000" b="1" dirty="0">
                <a:latin typeface="+mn-lt"/>
              </a:rPr>
              <a:t>Использование результатов: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	- выявление выпускников, готовых успешно продолжать образование по избранному профилю или в учреждениях профессионального образования;</a:t>
            </a:r>
          </a:p>
          <a:p>
            <a:pPr algn="just" eaLnBrk="1" hangingPunct="1">
              <a:defRPr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	- организация уровневой дифференциации обучения </a:t>
            </a:r>
          </a:p>
          <a:p>
            <a:pPr algn="just" eaLnBrk="1" hangingPunct="1">
              <a:defRPr/>
            </a:pPr>
            <a:endParaRPr lang="ru-RU" sz="20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75" y="714375"/>
            <a:ext cx="6786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660033"/>
                </a:solidFill>
                <a:latin typeface="+mj-lt"/>
                <a:ea typeface="+mj-ea"/>
                <a:cs typeface="+mj-cs"/>
              </a:rPr>
              <a:t>ОГЭ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10064</TotalTime>
  <Words>1061</Words>
  <Application>Microsoft Office PowerPoint</Application>
  <PresentationFormat>Экран (4:3)</PresentationFormat>
  <Paragraphs>294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Lucida Sans Unicode</vt:lpstr>
      <vt:lpstr>Tahoma</vt:lpstr>
      <vt:lpstr>Times New Roman</vt:lpstr>
      <vt:lpstr>Verdana</vt:lpstr>
      <vt:lpstr>Wingdings</vt:lpstr>
      <vt:lpstr>Палитра</vt:lpstr>
      <vt:lpstr>               Организация и проведение государственной итоговой аттестации выпускников  IX классов  в 2016 году   </vt:lpstr>
      <vt:lpstr>Закон об образовании в РФ  ст. 59 п. 6</vt:lpstr>
      <vt:lpstr>Государственная итоговая аттестация</vt:lpstr>
      <vt:lpstr>Нормативно-правовая база ГИА</vt:lpstr>
      <vt:lpstr>Презентация PowerPoint</vt:lpstr>
      <vt:lpstr>Презентация PowerPoint</vt:lpstr>
      <vt:lpstr>Государственная итоговая аттестация</vt:lpstr>
      <vt:lpstr>Форма государственной итоговой аттестации выпускников IX классов</vt:lpstr>
      <vt:lpstr>Презентация PowerPoint</vt:lpstr>
      <vt:lpstr>График проведения ОГЭ (единый на территории РФ)</vt:lpstr>
      <vt:lpstr>Продолжительность ОГЭ</vt:lpstr>
      <vt:lpstr>На рабочем столе экзаменуемого:</vt:lpstr>
      <vt:lpstr>Во время проведения экзамена  в ППЭ обучающимся запрещается:</vt:lpstr>
      <vt:lpstr>Презентация PowerPoint</vt:lpstr>
      <vt:lpstr>Презентация PowerPoint</vt:lpstr>
      <vt:lpstr>Ошибки при заполнении бланков</vt:lpstr>
      <vt:lpstr>Шкалы перевода баллов  </vt:lpstr>
      <vt:lpstr>Шкалы перевода баллов</vt:lpstr>
      <vt:lpstr>Шкалы перевода баллов (рекомендации ФИПИ, красным выделены баллы для зачисления в профильные классы)</vt:lpstr>
      <vt:lpstr>Шкалы перевода баллов (рекомендации ФИПИ, красным выделены баллы для зачисления в профильные классы)</vt:lpstr>
      <vt:lpstr>Шкалы перевода баллов (рекомендации ФИПИ, красным выделены баллы для зачисления в профильные классы)</vt:lpstr>
      <vt:lpstr>Шкалы перевода баллов (рекомендации ФИПИ)</vt:lpstr>
      <vt:lpstr>Презентация PowerPoint</vt:lpstr>
      <vt:lpstr>Сроки проверки работ</vt:lpstr>
      <vt:lpstr>Подача апелляций</vt:lpstr>
      <vt:lpstr>Презентация PowerPoint</vt:lpstr>
      <vt:lpstr>К повторной сдаче экзаменов ГИА допускаются обучающиеся:</vt:lpstr>
      <vt:lpstr>Отметка в аттестате  об основном общем образовании</vt:lpstr>
      <vt:lpstr> www.fipi.ru www.gia.edu.ru www.obrnadzor.gov.ru  www.ege.43edu.ru кировлен.рф  </vt:lpstr>
      <vt:lpstr>Телефон для справок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(итоговая) аттестация выпускников IX классов общеобразовательных учреждений Российской Федерации</dc:title>
  <dc:creator>Наталья Борисовна Дубовцева</dc:creator>
  <cp:lastModifiedBy>Наталья Борисовна Дубовцева</cp:lastModifiedBy>
  <cp:revision>974</cp:revision>
  <cp:lastPrinted>2016-02-11T08:04:03Z</cp:lastPrinted>
  <dcterms:modified xsi:type="dcterms:W3CDTF">2016-02-11T14:00:17Z</dcterms:modified>
</cp:coreProperties>
</file>